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sldIdLst>
    <p:sldId id="256" r:id="rId2"/>
    <p:sldId id="286" r:id="rId3"/>
    <p:sldId id="257" r:id="rId4"/>
    <p:sldId id="272" r:id="rId5"/>
    <p:sldId id="263" r:id="rId6"/>
    <p:sldId id="287" r:id="rId7"/>
    <p:sldId id="258" r:id="rId8"/>
    <p:sldId id="260" r:id="rId9"/>
    <p:sldId id="261" r:id="rId10"/>
    <p:sldId id="901" r:id="rId11"/>
    <p:sldId id="259" r:id="rId12"/>
    <p:sldId id="273" r:id="rId13"/>
    <p:sldId id="274" r:id="rId14"/>
    <p:sldId id="487" r:id="rId15"/>
    <p:sldId id="275" r:id="rId16"/>
    <p:sldId id="276" r:id="rId17"/>
    <p:sldId id="277" r:id="rId18"/>
    <p:sldId id="278" r:id="rId19"/>
    <p:sldId id="280" r:id="rId20"/>
    <p:sldId id="282" r:id="rId21"/>
    <p:sldId id="281" r:id="rId22"/>
    <p:sldId id="283" r:id="rId23"/>
    <p:sldId id="284" r:id="rId24"/>
    <p:sldId id="285" r:id="rId25"/>
    <p:sldId id="489" r:id="rId26"/>
    <p:sldId id="488" r:id="rId27"/>
    <p:sldId id="490" r:id="rId28"/>
    <p:sldId id="492" r:id="rId29"/>
    <p:sldId id="491" r:id="rId30"/>
    <p:sldId id="493" r:id="rId31"/>
    <p:sldId id="494" r:id="rId32"/>
    <p:sldId id="495" r:id="rId33"/>
    <p:sldId id="499" r:id="rId34"/>
    <p:sldId id="500" r:id="rId35"/>
    <p:sldId id="501" r:id="rId36"/>
    <p:sldId id="497" r:id="rId37"/>
    <p:sldId id="502" r:id="rId38"/>
    <p:sldId id="902" r:id="rId39"/>
    <p:sldId id="784" r:id="rId40"/>
    <p:sldId id="785" r:id="rId41"/>
    <p:sldId id="496" r:id="rId42"/>
    <p:sldId id="688" r:id="rId43"/>
    <p:sldId id="532" r:id="rId44"/>
    <p:sldId id="512" r:id="rId45"/>
    <p:sldId id="513" r:id="rId46"/>
    <p:sldId id="610" r:id="rId47"/>
    <p:sldId id="560" r:id="rId48"/>
    <p:sldId id="344" r:id="rId49"/>
    <p:sldId id="645" r:id="rId50"/>
    <p:sldId id="598" r:id="rId51"/>
    <p:sldId id="599" r:id="rId52"/>
    <p:sldId id="600" r:id="rId53"/>
    <p:sldId id="786" r:id="rId54"/>
    <p:sldId id="603" r:id="rId55"/>
    <p:sldId id="604" r:id="rId56"/>
    <p:sldId id="605" r:id="rId57"/>
    <p:sldId id="652" r:id="rId58"/>
    <p:sldId id="526" r:id="rId59"/>
    <p:sldId id="559" r:id="rId60"/>
    <p:sldId id="595" r:id="rId61"/>
    <p:sldId id="561" r:id="rId62"/>
    <p:sldId id="562" r:id="rId63"/>
    <p:sldId id="642" r:id="rId64"/>
    <p:sldId id="563" r:id="rId65"/>
    <p:sldId id="564" r:id="rId66"/>
    <p:sldId id="641" r:id="rId67"/>
    <p:sldId id="558" r:id="rId68"/>
    <p:sldId id="565" r:id="rId69"/>
    <p:sldId id="566" r:id="rId70"/>
    <p:sldId id="640" r:id="rId71"/>
    <p:sldId id="522" r:id="rId72"/>
    <p:sldId id="345" r:id="rId73"/>
    <p:sldId id="639" r:id="rId74"/>
    <p:sldId id="527" r:id="rId75"/>
    <p:sldId id="346" r:id="rId76"/>
    <p:sldId id="646" r:id="rId77"/>
    <p:sldId id="528" r:id="rId78"/>
    <p:sldId id="347" r:id="rId79"/>
    <p:sldId id="647" r:id="rId80"/>
    <p:sldId id="529" r:id="rId81"/>
    <p:sldId id="349" r:id="rId82"/>
    <p:sldId id="531" r:id="rId83"/>
    <p:sldId id="413" r:id="rId84"/>
    <p:sldId id="602" r:id="rId85"/>
    <p:sldId id="508" r:id="rId86"/>
    <p:sldId id="509" r:id="rId87"/>
    <p:sldId id="611" r:id="rId88"/>
    <p:sldId id="510" r:id="rId89"/>
    <p:sldId id="511" r:id="rId90"/>
    <p:sldId id="601" r:id="rId91"/>
    <p:sldId id="516" r:id="rId92"/>
    <p:sldId id="517" r:id="rId93"/>
    <p:sldId id="649" r:id="rId94"/>
    <p:sldId id="520" r:id="rId95"/>
    <p:sldId id="521" r:id="rId96"/>
    <p:sldId id="617" r:id="rId97"/>
    <p:sldId id="524" r:id="rId98"/>
    <p:sldId id="336" r:id="rId99"/>
    <p:sldId id="629" r:id="rId100"/>
    <p:sldId id="569" r:id="rId101"/>
    <p:sldId id="570" r:id="rId102"/>
    <p:sldId id="650" r:id="rId103"/>
    <p:sldId id="548" r:id="rId104"/>
    <p:sldId id="549" r:id="rId105"/>
    <p:sldId id="651" r:id="rId106"/>
    <p:sldId id="623" r:id="rId107"/>
    <p:sldId id="624" r:id="rId108"/>
    <p:sldId id="596" r:id="rId109"/>
    <p:sldId id="571" r:id="rId110"/>
    <p:sldId id="572" r:id="rId111"/>
    <p:sldId id="636" r:id="rId112"/>
    <p:sldId id="556" r:id="rId113"/>
    <p:sldId id="557" r:id="rId114"/>
    <p:sldId id="643" r:id="rId115"/>
    <p:sldId id="575" r:id="rId116"/>
    <p:sldId id="576" r:id="rId117"/>
    <p:sldId id="607" r:id="rId118"/>
    <p:sldId id="579" r:id="rId119"/>
    <p:sldId id="580" r:id="rId120"/>
    <p:sldId id="632" r:id="rId121"/>
    <p:sldId id="581" r:id="rId122"/>
    <p:sldId id="582" r:id="rId123"/>
    <p:sldId id="628" r:id="rId124"/>
    <p:sldId id="504" r:id="rId125"/>
    <p:sldId id="348" r:id="rId126"/>
    <p:sldId id="608" r:id="rId127"/>
    <p:sldId id="507" r:id="rId128"/>
    <p:sldId id="506" r:id="rId129"/>
    <p:sldId id="622" r:id="rId130"/>
    <p:sldId id="514" r:id="rId131"/>
    <p:sldId id="515" r:id="rId132"/>
    <p:sldId id="648" r:id="rId133"/>
    <p:sldId id="550" r:id="rId134"/>
    <p:sldId id="551" r:id="rId135"/>
    <p:sldId id="552" r:id="rId136"/>
    <p:sldId id="553" r:id="rId137"/>
    <p:sldId id="540" r:id="rId138"/>
    <p:sldId id="541" r:id="rId139"/>
    <p:sldId id="625" r:id="rId140"/>
    <p:sldId id="583" r:id="rId141"/>
    <p:sldId id="584" r:id="rId142"/>
    <p:sldId id="627" r:id="rId143"/>
    <p:sldId id="585" r:id="rId144"/>
    <p:sldId id="586" r:id="rId145"/>
    <p:sldId id="626" r:id="rId146"/>
    <p:sldId id="587" r:id="rId147"/>
    <p:sldId id="588" r:id="rId148"/>
    <p:sldId id="616" r:id="rId149"/>
    <p:sldId id="612" r:id="rId150"/>
    <p:sldId id="613" r:id="rId151"/>
    <p:sldId id="615" r:id="rId152"/>
    <p:sldId id="589" r:id="rId153"/>
    <p:sldId id="590" r:id="rId154"/>
    <p:sldId id="609" r:id="rId155"/>
    <p:sldId id="591" r:id="rId156"/>
    <p:sldId id="592" r:id="rId157"/>
    <p:sldId id="597" r:id="rId158"/>
    <p:sldId id="593" r:id="rId159"/>
    <p:sldId id="594" r:id="rId160"/>
    <p:sldId id="606" r:id="rId161"/>
    <p:sldId id="619" r:id="rId162"/>
    <p:sldId id="620" r:id="rId163"/>
    <p:sldId id="621" r:id="rId164"/>
    <p:sldId id="533" r:id="rId165"/>
    <p:sldId id="505" r:id="rId166"/>
    <p:sldId id="323" r:id="rId167"/>
    <p:sldId id="618" r:id="rId168"/>
    <p:sldId id="663" r:id="rId169"/>
    <p:sldId id="676" r:id="rId170"/>
    <p:sldId id="677" r:id="rId171"/>
    <p:sldId id="678" r:id="rId172"/>
    <p:sldId id="679" r:id="rId173"/>
    <p:sldId id="577" r:id="rId174"/>
    <p:sldId id="578" r:id="rId175"/>
    <p:sldId id="635" r:id="rId176"/>
    <p:sldId id="680" r:id="rId177"/>
    <p:sldId id="681" r:id="rId178"/>
    <p:sldId id="682" r:id="rId179"/>
    <p:sldId id="674" r:id="rId180"/>
    <p:sldId id="525" r:id="rId181"/>
    <p:sldId id="327" r:id="rId182"/>
    <p:sldId id="631" r:id="rId183"/>
    <p:sldId id="686" r:id="rId184"/>
    <p:sldId id="573" r:id="rId185"/>
    <p:sldId id="574" r:id="rId186"/>
    <p:sldId id="633" r:id="rId187"/>
    <p:sldId id="539" r:id="rId188"/>
    <p:sldId id="530" r:id="rId189"/>
    <p:sldId id="395" r:id="rId190"/>
    <p:sldId id="683" r:id="rId191"/>
    <p:sldId id="630" r:id="rId192"/>
    <p:sldId id="534" r:id="rId193"/>
    <p:sldId id="535" r:id="rId194"/>
    <p:sldId id="662" r:id="rId195"/>
    <p:sldId id="668" r:id="rId196"/>
    <p:sldId id="536" r:id="rId197"/>
    <p:sldId id="537" r:id="rId198"/>
    <p:sldId id="634" r:id="rId199"/>
    <p:sldId id="669" r:id="rId200"/>
    <p:sldId id="554" r:id="rId201"/>
    <p:sldId id="555" r:id="rId202"/>
    <p:sldId id="644" r:id="rId203"/>
    <p:sldId id="670" r:id="rId204"/>
    <p:sldId id="567" r:id="rId205"/>
    <p:sldId id="568" r:id="rId206"/>
    <p:sldId id="638" r:id="rId207"/>
    <p:sldId id="685" r:id="rId208"/>
    <p:sldId id="542" r:id="rId209"/>
    <p:sldId id="543" r:id="rId210"/>
    <p:sldId id="661" r:id="rId211"/>
    <p:sldId id="684" r:id="rId212"/>
    <p:sldId id="545" r:id="rId213"/>
    <p:sldId id="654" r:id="rId214"/>
    <p:sldId id="655" r:id="rId215"/>
    <p:sldId id="656" r:id="rId216"/>
    <p:sldId id="657" r:id="rId217"/>
    <p:sldId id="658" r:id="rId218"/>
    <p:sldId id="653" r:id="rId219"/>
    <p:sldId id="659" r:id="rId220"/>
    <p:sldId id="787" r:id="rId221"/>
    <p:sldId id="788" r:id="rId222"/>
    <p:sldId id="789" r:id="rId223"/>
    <p:sldId id="790" r:id="rId224"/>
    <p:sldId id="791" r:id="rId225"/>
    <p:sldId id="792" r:id="rId226"/>
    <p:sldId id="793" r:id="rId227"/>
    <p:sldId id="794" r:id="rId228"/>
    <p:sldId id="795" r:id="rId229"/>
    <p:sldId id="796" r:id="rId230"/>
    <p:sldId id="797" r:id="rId231"/>
    <p:sldId id="798" r:id="rId232"/>
    <p:sldId id="799" r:id="rId233"/>
    <p:sldId id="800" r:id="rId234"/>
    <p:sldId id="801" r:id="rId235"/>
    <p:sldId id="802" r:id="rId236"/>
    <p:sldId id="803" r:id="rId237"/>
    <p:sldId id="804" r:id="rId238"/>
    <p:sldId id="805" r:id="rId239"/>
    <p:sldId id="806" r:id="rId240"/>
    <p:sldId id="807" r:id="rId241"/>
    <p:sldId id="808" r:id="rId242"/>
    <p:sldId id="809" r:id="rId243"/>
    <p:sldId id="810" r:id="rId244"/>
    <p:sldId id="811" r:id="rId245"/>
    <p:sldId id="812" r:id="rId246"/>
    <p:sldId id="813" r:id="rId247"/>
    <p:sldId id="814" r:id="rId248"/>
    <p:sldId id="815" r:id="rId249"/>
    <p:sldId id="816" r:id="rId250"/>
    <p:sldId id="817" r:id="rId251"/>
    <p:sldId id="818" r:id="rId252"/>
    <p:sldId id="819" r:id="rId253"/>
    <p:sldId id="820" r:id="rId254"/>
    <p:sldId id="821" r:id="rId255"/>
    <p:sldId id="822" r:id="rId256"/>
    <p:sldId id="823" r:id="rId257"/>
    <p:sldId id="824" r:id="rId258"/>
    <p:sldId id="825" r:id="rId259"/>
    <p:sldId id="826" r:id="rId260"/>
    <p:sldId id="827" r:id="rId261"/>
    <p:sldId id="828" r:id="rId262"/>
    <p:sldId id="829" r:id="rId263"/>
    <p:sldId id="830" r:id="rId264"/>
    <p:sldId id="831" r:id="rId265"/>
    <p:sldId id="832" r:id="rId266"/>
    <p:sldId id="833" r:id="rId267"/>
    <p:sldId id="834" r:id="rId268"/>
    <p:sldId id="835" r:id="rId269"/>
    <p:sldId id="836" r:id="rId270"/>
    <p:sldId id="837" r:id="rId271"/>
    <p:sldId id="838" r:id="rId272"/>
    <p:sldId id="839" r:id="rId273"/>
    <p:sldId id="840" r:id="rId274"/>
    <p:sldId id="841" r:id="rId275"/>
    <p:sldId id="842" r:id="rId276"/>
    <p:sldId id="843" r:id="rId277"/>
    <p:sldId id="844" r:id="rId278"/>
    <p:sldId id="845" r:id="rId279"/>
    <p:sldId id="846" r:id="rId280"/>
    <p:sldId id="847" r:id="rId281"/>
    <p:sldId id="848" r:id="rId282"/>
    <p:sldId id="849" r:id="rId283"/>
    <p:sldId id="850" r:id="rId284"/>
    <p:sldId id="851" r:id="rId285"/>
    <p:sldId id="852" r:id="rId286"/>
    <p:sldId id="853" r:id="rId287"/>
    <p:sldId id="854" r:id="rId288"/>
    <p:sldId id="855" r:id="rId289"/>
    <p:sldId id="856" r:id="rId290"/>
    <p:sldId id="857" r:id="rId291"/>
    <p:sldId id="858" r:id="rId292"/>
    <p:sldId id="859" r:id="rId293"/>
    <p:sldId id="860" r:id="rId294"/>
    <p:sldId id="861" r:id="rId295"/>
    <p:sldId id="862" r:id="rId296"/>
    <p:sldId id="863" r:id="rId297"/>
    <p:sldId id="864" r:id="rId298"/>
    <p:sldId id="865" r:id="rId299"/>
    <p:sldId id="866" r:id="rId300"/>
    <p:sldId id="867" r:id="rId301"/>
    <p:sldId id="868" r:id="rId302"/>
    <p:sldId id="869" r:id="rId303"/>
    <p:sldId id="870" r:id="rId304"/>
    <p:sldId id="871" r:id="rId305"/>
    <p:sldId id="872" r:id="rId306"/>
    <p:sldId id="873" r:id="rId307"/>
    <p:sldId id="874" r:id="rId308"/>
    <p:sldId id="875" r:id="rId309"/>
    <p:sldId id="876" r:id="rId310"/>
    <p:sldId id="877" r:id="rId311"/>
    <p:sldId id="878" r:id="rId312"/>
    <p:sldId id="879" r:id="rId313"/>
    <p:sldId id="880" r:id="rId314"/>
    <p:sldId id="881" r:id="rId315"/>
    <p:sldId id="882" r:id="rId316"/>
    <p:sldId id="883" r:id="rId317"/>
    <p:sldId id="884" r:id="rId318"/>
    <p:sldId id="885" r:id="rId319"/>
    <p:sldId id="886" r:id="rId320"/>
    <p:sldId id="887" r:id="rId321"/>
    <p:sldId id="888" r:id="rId322"/>
    <p:sldId id="889" r:id="rId323"/>
    <p:sldId id="890" r:id="rId324"/>
    <p:sldId id="891" r:id="rId325"/>
    <p:sldId id="892" r:id="rId326"/>
    <p:sldId id="893" r:id="rId327"/>
    <p:sldId id="894" r:id="rId328"/>
    <p:sldId id="895" r:id="rId329"/>
    <p:sldId id="896" r:id="rId330"/>
    <p:sldId id="897" r:id="rId331"/>
    <p:sldId id="898" r:id="rId332"/>
    <p:sldId id="899" r:id="rId333"/>
    <p:sldId id="903" r:id="rId334"/>
    <p:sldId id="289" r:id="rId335"/>
    <p:sldId id="292" r:id="rId336"/>
    <p:sldId id="294" r:id="rId337"/>
    <p:sldId id="295" r:id="rId338"/>
    <p:sldId id="296" r:id="rId339"/>
    <p:sldId id="303" r:id="rId340"/>
    <p:sldId id="297" r:id="rId341"/>
    <p:sldId id="326" r:id="rId342"/>
    <p:sldId id="299" r:id="rId343"/>
    <p:sldId id="337" r:id="rId344"/>
    <p:sldId id="300" r:id="rId345"/>
    <p:sldId id="301" r:id="rId346"/>
    <p:sldId id="404" r:id="rId347"/>
    <p:sldId id="405" r:id="rId348"/>
    <p:sldId id="304" r:id="rId349"/>
    <p:sldId id="305" r:id="rId350"/>
    <p:sldId id="306" r:id="rId351"/>
    <p:sldId id="309" r:id="rId352"/>
    <p:sldId id="310" r:id="rId353"/>
    <p:sldId id="307" r:id="rId354"/>
    <p:sldId id="308" r:id="rId355"/>
    <p:sldId id="311" r:id="rId356"/>
    <p:sldId id="312" r:id="rId357"/>
    <p:sldId id="315" r:id="rId358"/>
    <p:sldId id="317" r:id="rId359"/>
    <p:sldId id="316" r:id="rId360"/>
    <p:sldId id="411" r:id="rId361"/>
    <p:sldId id="332" r:id="rId362"/>
    <p:sldId id="333" r:id="rId363"/>
    <p:sldId id="900" r:id="rId364"/>
    <p:sldId id="293" r:id="rId365"/>
    <p:sldId id="302" r:id="rId366"/>
    <p:sldId id="313" r:id="rId367"/>
    <p:sldId id="338" r:id="rId368"/>
    <p:sldId id="314" r:id="rId369"/>
    <p:sldId id="342" r:id="rId370"/>
    <p:sldId id="343" r:id="rId371"/>
    <p:sldId id="340" r:id="rId372"/>
    <p:sldId id="393" r:id="rId373"/>
    <p:sldId id="399" r:id="rId374"/>
    <p:sldId id="905" r:id="rId375"/>
    <p:sldId id="322" r:id="rId376"/>
    <p:sldId id="318" r:id="rId377"/>
    <p:sldId id="350" r:id="rId378"/>
    <p:sldId id="334" r:id="rId379"/>
    <p:sldId id="476" r:id="rId380"/>
    <p:sldId id="906" r:id="rId381"/>
    <p:sldId id="471" r:id="rId382"/>
    <p:sldId id="472" r:id="rId383"/>
    <p:sldId id="469" r:id="rId384"/>
    <p:sldId id="473" r:id="rId385"/>
    <p:sldId id="475" r:id="rId386"/>
    <p:sldId id="477" r:id="rId387"/>
    <p:sldId id="479" r:id="rId388"/>
    <p:sldId id="478" r:id="rId389"/>
    <p:sldId id="480" r:id="rId390"/>
    <p:sldId id="481" r:id="rId391"/>
    <p:sldId id="482" r:id="rId392"/>
    <p:sldId id="483" r:id="rId393"/>
    <p:sldId id="484" r:id="rId394"/>
    <p:sldId id="485" r:id="rId395"/>
    <p:sldId id="486" r:id="rId396"/>
    <p:sldId id="689" r:id="rId397"/>
    <p:sldId id="690" r:id="rId398"/>
    <p:sldId id="691" r:id="rId399"/>
    <p:sldId id="692" r:id="rId400"/>
    <p:sldId id="693" r:id="rId401"/>
    <p:sldId id="694" r:id="rId402"/>
    <p:sldId id="695" r:id="rId403"/>
    <p:sldId id="696" r:id="rId404"/>
    <p:sldId id="697" r:id="rId405"/>
    <p:sldId id="698" r:id="rId406"/>
    <p:sldId id="699" r:id="rId407"/>
    <p:sldId id="700" r:id="rId408"/>
    <p:sldId id="701" r:id="rId409"/>
    <p:sldId id="702" r:id="rId410"/>
    <p:sldId id="703" r:id="rId411"/>
    <p:sldId id="704" r:id="rId412"/>
    <p:sldId id="738" r:id="rId413"/>
    <p:sldId id="739" r:id="rId414"/>
    <p:sldId id="740" r:id="rId415"/>
    <p:sldId id="741" r:id="rId416"/>
    <p:sldId id="742" r:id="rId417"/>
    <p:sldId id="743" r:id="rId418"/>
    <p:sldId id="744" r:id="rId419"/>
    <p:sldId id="745" r:id="rId420"/>
    <p:sldId id="746" r:id="rId421"/>
    <p:sldId id="747" r:id="rId422"/>
    <p:sldId id="748" r:id="rId423"/>
    <p:sldId id="749" r:id="rId424"/>
    <p:sldId id="750" r:id="rId425"/>
    <p:sldId id="751" r:id="rId426"/>
    <p:sldId id="752" r:id="rId427"/>
    <p:sldId id="753" r:id="rId428"/>
    <p:sldId id="754" r:id="rId429"/>
    <p:sldId id="755" r:id="rId430"/>
    <p:sldId id="756" r:id="rId431"/>
    <p:sldId id="757" r:id="rId432"/>
    <p:sldId id="758" r:id="rId433"/>
    <p:sldId id="759" r:id="rId434"/>
    <p:sldId id="760" r:id="rId435"/>
    <p:sldId id="761" r:id="rId436"/>
    <p:sldId id="762" r:id="rId437"/>
    <p:sldId id="763" r:id="rId438"/>
    <p:sldId id="764" r:id="rId439"/>
    <p:sldId id="765" r:id="rId440"/>
    <p:sldId id="766" r:id="rId441"/>
    <p:sldId id="767" r:id="rId442"/>
    <p:sldId id="768" r:id="rId443"/>
    <p:sldId id="769" r:id="rId444"/>
    <p:sldId id="770" r:id="rId445"/>
    <p:sldId id="771" r:id="rId446"/>
    <p:sldId id="772" r:id="rId447"/>
    <p:sldId id="773" r:id="rId448"/>
    <p:sldId id="774" r:id="rId449"/>
    <p:sldId id="775" r:id="rId450"/>
    <p:sldId id="776" r:id="rId451"/>
    <p:sldId id="777" r:id="rId452"/>
    <p:sldId id="778" r:id="rId453"/>
    <p:sldId id="779" r:id="rId454"/>
    <p:sldId id="780" r:id="rId455"/>
    <p:sldId id="781" r:id="rId456"/>
    <p:sldId id="782" r:id="rId457"/>
    <p:sldId id="783" r:id="rId4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81" autoAdjust="0"/>
    <p:restoredTop sz="94660"/>
  </p:normalViewPr>
  <p:slideViewPr>
    <p:cSldViewPr snapToGrid="0">
      <p:cViewPr varScale="1">
        <p:scale>
          <a:sx n="89" d="100"/>
          <a:sy n="89" d="100"/>
        </p:scale>
        <p:origin x="64"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slide" Target="slides/slide367.xml"/><Relationship Id="rId389" Type="http://schemas.openxmlformats.org/officeDocument/2006/relationships/slide" Target="slides/slide388.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presProps" Target="presProps.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theme" Target="theme/theme1.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tableStyles" Target="tableStyle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047548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12112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47403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3106006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828396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0015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9409832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2451521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20989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924060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69268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231533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7943910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3634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07381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083423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134609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4/29/2018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3609234174"/>
      </p:ext>
    </p:extLst>
  </p:cSld>
  <p:clrMap bg1="dk1" tx1="lt1" bg2="dk2" tx2="lt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 id="2147483706"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8.jp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4.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5.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7.jp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1.jp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6.jp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3.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8.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9.jp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0.jpg"/><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1.jp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2.jp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3.jp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4.jp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5.jp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8.jp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9.jp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0.jp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3.jp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5.jp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8.jp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9.jp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0.jp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1.jp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2.jp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3.jp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4.jp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5.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6.jp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7.jp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8.jp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9.jp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1.jp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3.jp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4.jp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5.jp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6.jp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7.jp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8.jp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9.jp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0.jp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1.jp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3.jp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4.jp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5.jp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6.jp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7.jp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8.jp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9.jp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0.jp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1.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8.jpg"/></Relationships>
</file>

<file path=ppt/slides/_rels/slide3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2.jp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3.jp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4.jp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5.jp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6.jpg"/><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6.jp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9.jp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1.jp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5.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7.jp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8.jp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9.jp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2.jp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3.jp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4.jp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6.jp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7.jp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8.jp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9.jp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0.jp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3.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4.jp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5.jp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6.jp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7.jp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8.jp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9.jp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0.jp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1.jp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2.jp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3.jp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4.jpg"/><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5.jp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6.jp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7.jp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9.jp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0.jp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6.jpg"/><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7.jp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2.jp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3.jp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7.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8.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4.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7.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8.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9.jp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2.png"/><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4.png"/><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369401"/>
            <a:ext cx="8825658" cy="1281000"/>
          </a:xfrm>
        </p:spPr>
        <p:txBody>
          <a:bodyPr/>
          <a:lstStyle/>
          <a:p>
            <a:pPr algn="ctr"/>
            <a:r>
              <a:rPr lang="fa-IR" dirty="0" smtClean="0">
                <a:cs typeface="B Titr" panose="00000700000000000000" pitchFamily="2" charset="-78"/>
              </a:rPr>
              <a:t>بسم الله الرحمن الرحیم</a:t>
            </a:r>
            <a:endParaRPr lang="en-US" dirty="0">
              <a:cs typeface="B Titr" panose="00000700000000000000" pitchFamily="2" charset="-78"/>
            </a:endParaRPr>
          </a:p>
        </p:txBody>
      </p:sp>
      <p:sp>
        <p:nvSpPr>
          <p:cNvPr id="3" name="Subtitle 2"/>
          <p:cNvSpPr>
            <a:spLocks noGrp="1"/>
          </p:cNvSpPr>
          <p:nvPr>
            <p:ph type="subTitle" idx="1"/>
          </p:nvPr>
        </p:nvSpPr>
        <p:spPr>
          <a:xfrm>
            <a:off x="1154955" y="4042980"/>
            <a:ext cx="8825658" cy="2257020"/>
          </a:xfrm>
        </p:spPr>
        <p:txBody>
          <a:bodyPr>
            <a:normAutofit fontScale="85000" lnSpcReduction="20000"/>
          </a:bodyPr>
          <a:lstStyle/>
          <a:p>
            <a:pPr algn="ctr" rtl="1"/>
            <a:endParaRPr lang="en-US" dirty="0">
              <a:cs typeface="B Titr" panose="00000700000000000000" pitchFamily="2" charset="-78"/>
            </a:endParaRPr>
          </a:p>
          <a:p>
            <a:pPr algn="ctr" rtl="1"/>
            <a:endParaRPr lang="en-US" dirty="0">
              <a:cs typeface="B Titr" panose="00000700000000000000" pitchFamily="2" charset="-78"/>
            </a:endParaRPr>
          </a:p>
          <a:p>
            <a:pPr algn="ctr" rtl="1"/>
            <a:endParaRPr lang="en-US" dirty="0">
              <a:cs typeface="B Titr" panose="00000700000000000000" pitchFamily="2" charset="-78"/>
            </a:endParaRPr>
          </a:p>
          <a:p>
            <a:pPr algn="ctr" rtl="1"/>
            <a:endParaRPr lang="en-US" dirty="0">
              <a:cs typeface="B Titr" panose="00000700000000000000" pitchFamily="2" charset="-78"/>
            </a:endParaRPr>
          </a:p>
          <a:p>
            <a:pPr algn="ctr" rtl="1"/>
            <a:r>
              <a:rPr lang="en-US" dirty="0" smtClean="0">
                <a:cs typeface="B Titr" panose="00000700000000000000" pitchFamily="2" charset="-78"/>
              </a:rPr>
              <a:t>Virtual reality</a:t>
            </a:r>
            <a:endParaRPr lang="fa-IR" dirty="0">
              <a:cs typeface="B Titr" panose="00000700000000000000" pitchFamily="2" charset="-78"/>
            </a:endParaRPr>
          </a:p>
          <a:p>
            <a:pPr algn="ctr" rtl="1"/>
            <a:r>
              <a:rPr lang="fa-IR" sz="1800" dirty="0">
                <a:cs typeface="B Nazanin" panose="00000400000000000000" pitchFamily="2" charset="-78"/>
              </a:rPr>
              <a:t>نظام جامع آموزش </a:t>
            </a:r>
            <a:r>
              <a:rPr lang="fa-IR" sz="1800" dirty="0" smtClean="0">
                <a:cs typeface="B Nazanin" panose="00000400000000000000" pitchFamily="2" charset="-78"/>
              </a:rPr>
              <a:t>هماهنگ</a:t>
            </a:r>
            <a:endParaRPr lang="en-US" sz="1800" dirty="0" smtClean="0">
              <a:cs typeface="B Nazanin" panose="00000400000000000000" pitchFamily="2" charset="-78"/>
            </a:endParaRPr>
          </a:p>
          <a:p>
            <a:pPr algn="ctr" rtl="1"/>
            <a:r>
              <a:rPr lang="en-US" sz="1800" dirty="0" smtClean="0">
                <a:cs typeface="B Nazanin" panose="00000400000000000000" pitchFamily="2" charset="-78"/>
              </a:rPr>
              <a:t>NejahEDU.ir</a:t>
            </a:r>
            <a:endParaRPr lang="fa-IR" sz="1800" dirty="0">
              <a:cs typeface="B Nazanin" panose="00000400000000000000" pitchFamily="2" charset="-78"/>
            </a:endParaRPr>
          </a:p>
          <a:p>
            <a:pPr algn="ctr" rtl="1"/>
            <a:endParaRPr lang="fa-IR" dirty="0">
              <a:cs typeface="B Titr" panose="00000700000000000000" pitchFamily="2" charset="-78"/>
            </a:endParaRPr>
          </a:p>
          <a:p>
            <a:pPr algn="ctr" rtl="1"/>
            <a:endParaRPr lang="en-US" dirty="0">
              <a:cs typeface="B Titr" panose="00000700000000000000" pitchFamily="2" charset="-78"/>
            </a:endParaRPr>
          </a:p>
          <a:p>
            <a:pPr algn="ct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15915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369401"/>
            <a:ext cx="8825658" cy="1281000"/>
          </a:xfrm>
        </p:spPr>
        <p:txBody>
          <a:bodyPr/>
          <a:lstStyle/>
          <a:p>
            <a:pPr algn="ctr"/>
            <a:r>
              <a:rPr lang="fa-IR" sz="4800" dirty="0" smtClean="0">
                <a:cs typeface="B Titr" panose="00000700000000000000" pitchFamily="2" charset="-78"/>
              </a:rPr>
              <a:t>فصل </a:t>
            </a:r>
            <a:r>
              <a:rPr lang="fa-IR" sz="4800" dirty="0" smtClean="0">
                <a:cs typeface="B Titr" panose="00000700000000000000" pitchFamily="2" charset="-78"/>
              </a:rPr>
              <a:t>دوم– 360 درجه</a:t>
            </a:r>
            <a:endParaRPr lang="en-US" sz="48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607946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err="1"/>
              <a:t>Kandao</a:t>
            </a:r>
            <a:r>
              <a:rPr lang="en-US" b="1" dirty="0"/>
              <a:t> Obsidian</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6156138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cs typeface="B Titr" panose="00000700000000000000" pitchFamily="2" charset="-78"/>
              </a:rPr>
              <a:t>Kandao</a:t>
            </a:r>
            <a:r>
              <a:rPr lang="en-US" dirty="0">
                <a:cs typeface="B Titr" panose="00000700000000000000" pitchFamily="2" charset="-78"/>
              </a:rPr>
              <a:t> Obsidian</a:t>
            </a:r>
            <a:br>
              <a:rPr lang="en-US" dirty="0">
                <a:cs typeface="B Titr" panose="00000700000000000000" pitchFamily="2" charset="-78"/>
              </a:rPr>
            </a:br>
            <a:endParaRPr lang="en-US" dirty="0">
              <a:cs typeface="B Titr" panose="000007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3739" y="1381758"/>
            <a:ext cx="5011511" cy="501151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657890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12034716"/>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5760 x 2880</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اجاره ای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http://kandaovr.com/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0758964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GoXtreme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717884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GoXtreme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904" y="1383506"/>
            <a:ext cx="7422357" cy="492844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845373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48397297"/>
              </p:ext>
            </p:extLst>
          </p:nvPr>
        </p:nvGraphicFramePr>
        <p:xfrm>
          <a:off x="1103313" y="2052638"/>
          <a:ext cx="8947150" cy="323596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1920x1080P</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r>
                        <a:rPr lang="en-US" dirty="0" smtClean="0">
                          <a:cs typeface="B Nazanin" panose="00000400000000000000" pitchFamily="2" charset="-78"/>
                        </a:rPr>
                        <a:t> </a:t>
                      </a:r>
                      <a:r>
                        <a:rPr lang="fa-IR" baseline="0" dirty="0" smtClean="0">
                          <a:cs typeface="B Nazanin" panose="00000400000000000000" pitchFamily="2" charset="-78"/>
                        </a:rPr>
                        <a:t> یا 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49.99</a:t>
                      </a:r>
                      <a:r>
                        <a:rPr lang="fa-IR" dirty="0" smtClean="0">
                          <a:cs typeface="B Nazanin" panose="00000400000000000000" pitchFamily="2" charset="-78"/>
                        </a:rPr>
                        <a:t>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http://www.goxtreme-action-cams.com/en/action-cams-home/</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5520071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Kodak SP360‌ </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045400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7432"/>
          </a:xfrm>
        </p:spPr>
        <p:txBody>
          <a:bodyPr/>
          <a:lstStyle/>
          <a:p>
            <a:pPr algn="r" rtl="1"/>
            <a:r>
              <a:rPr lang="en-US" dirty="0">
                <a:cs typeface="B Titr" panose="00000700000000000000" pitchFamily="2" charset="-78"/>
              </a:rPr>
              <a:t>Kodak SP360‌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040" y="1396986"/>
            <a:ext cx="5527735" cy="490126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2820260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87021384"/>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2880 x 2880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899</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400" dirty="0" smtClean="0">
                          <a:cs typeface="B Nazanin" panose="00000400000000000000" pitchFamily="2" charset="-78"/>
                        </a:rPr>
                        <a:t>https://kodakpixpro.com/Americas/cameras/vrcamera/sp3604k/</a:t>
                      </a:r>
                      <a:endParaRPr lang="en-US" sz="14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785258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err="1"/>
              <a:t>Lytro</a:t>
            </a:r>
            <a:r>
              <a:rPr lang="en-US" b="1" dirty="0"/>
              <a:t> Immerge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416952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تصاویر و ویدئوها 360</a:t>
            </a:r>
            <a:endParaRPr lang="en-US" dirty="0">
              <a:cs typeface="B Titr" panose="00000700000000000000" pitchFamily="2" charset="-78"/>
            </a:endParaRPr>
          </a:p>
        </p:txBody>
      </p:sp>
      <p:sp>
        <p:nvSpPr>
          <p:cNvPr id="3" name="Content Placeholder 2"/>
          <p:cNvSpPr>
            <a:spLocks noGrp="1"/>
          </p:cNvSpPr>
          <p:nvPr>
            <p:ph idx="1"/>
          </p:nvPr>
        </p:nvSpPr>
        <p:spPr>
          <a:xfrm>
            <a:off x="1104293" y="1685718"/>
            <a:ext cx="8946541" cy="4195481"/>
          </a:xfrm>
        </p:spPr>
        <p:txBody>
          <a:bodyPr/>
          <a:lstStyle/>
          <a:p>
            <a:pPr algn="r" rtl="1"/>
            <a:r>
              <a:rPr lang="fa-IR" dirty="0" smtClean="0">
                <a:cs typeface="B Nazanin" panose="00000400000000000000" pitchFamily="2" charset="-78"/>
              </a:rPr>
              <a:t>ویدئوها </a:t>
            </a:r>
            <a:r>
              <a:rPr lang="fa-IR" dirty="0">
                <a:cs typeface="B Nazanin" panose="00000400000000000000" pitchFamily="2" charset="-78"/>
              </a:rPr>
              <a:t>و تصاویر 360 و پانوراما از جمله محصولاتی هستند که هر چند به عنوان واقعیت مجازی از آنها یاد نمی شود اما بر بستر دستگاه های واقعیت مجازی پخش می شوند.</a:t>
            </a:r>
          </a:p>
          <a:p>
            <a:pPr algn="r" rtl="1"/>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9024" y="2582711"/>
            <a:ext cx="7567776" cy="37838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0713451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cs typeface="B Titr" panose="00000700000000000000" pitchFamily="2" charset="-78"/>
              </a:rPr>
              <a:t>Lytro</a:t>
            </a:r>
            <a:r>
              <a:rPr lang="en-US" dirty="0">
                <a:cs typeface="B Titr" panose="00000700000000000000" pitchFamily="2" charset="-78"/>
              </a:rPr>
              <a:t> Immerge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182" y="1500187"/>
            <a:ext cx="8077202" cy="454342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38241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312911065"/>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250000</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https://www.lytro.com/immerge</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59515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Detu F4</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377418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11713"/>
          </a:xfrm>
        </p:spPr>
        <p:txBody>
          <a:bodyPr/>
          <a:lstStyle/>
          <a:p>
            <a:pPr algn="r" rtl="1"/>
            <a:r>
              <a:rPr lang="en-US" dirty="0">
                <a:cs typeface="B Titr" panose="00000700000000000000" pitchFamily="2" charset="-78"/>
              </a:rPr>
              <a:t>Detu F4</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0756" y="1235867"/>
            <a:ext cx="5355432" cy="535543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8689866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03572821"/>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2880 x 2160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24 / 30 / 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اعلام نشده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http://cam.detu.com/zh/f4</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267667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NakedEye</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4859906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NakedEye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256" y="1317289"/>
            <a:ext cx="7996237" cy="49896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0753726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35452901"/>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2048 × 1080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9000</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http://www.indiecam.com/products/nakedeye/</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3207313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Sphericam 2</a:t>
            </a:r>
            <a:br>
              <a:rPr lang="en-US" b="1" dirty="0"/>
            </a:b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0190411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Sphericam 2</a:t>
            </a:r>
            <a:br>
              <a:rPr lang="en-US" dirty="0">
                <a:cs typeface="B Titr" panose="00000700000000000000" pitchFamily="2" charset="-78"/>
              </a:rPr>
            </a:br>
            <a:endParaRPr lang="en-US" dirty="0">
              <a:cs typeface="B Titr" panose="000007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5206" y="1323975"/>
            <a:ext cx="7266532" cy="484108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89775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تفاوت واقعیت مجازی و 360</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4195481"/>
          </a:xfrm>
        </p:spPr>
        <p:txBody>
          <a:bodyPr/>
          <a:lstStyle/>
          <a:p>
            <a:pPr marL="0" indent="0" algn="r" rtl="1">
              <a:buNone/>
            </a:pPr>
            <a:r>
              <a:rPr lang="fa-IR" dirty="0" smtClean="0">
                <a:cs typeface="B Nazanin" panose="00000400000000000000" pitchFamily="2" charset="-78"/>
              </a:rPr>
              <a:t>هر چند بستر پخش محصولات 360 درجه با واقعیت مجازی یکسان است اما چند تفاوت مهم میان این دو محصول وجود دارد که عبارتند از : </a:t>
            </a:r>
          </a:p>
          <a:p>
            <a:pPr marL="457200" indent="-457200" algn="just" rtl="1">
              <a:buAutoNum type="arabicParenR"/>
            </a:pPr>
            <a:r>
              <a:rPr lang="fa-IR" dirty="0" smtClean="0">
                <a:cs typeface="B Nazanin" panose="00000400000000000000" pitchFamily="2" charset="-78"/>
              </a:rPr>
              <a:t>محصولات 360 درجه از پیش رندر شده هستند اما محصولات واقعیت مجازی (به ویژه بازی ها) دارای رندر بلا درنگ اند.</a:t>
            </a:r>
          </a:p>
          <a:p>
            <a:pPr marL="457200" indent="-457200" algn="just" rtl="1">
              <a:buAutoNum type="arabicParenR"/>
            </a:pPr>
            <a:r>
              <a:rPr lang="fa-IR" dirty="0" smtClean="0">
                <a:cs typeface="B Nazanin" panose="00000400000000000000" pitchFamily="2" charset="-78"/>
              </a:rPr>
              <a:t>به دلیل </a:t>
            </a:r>
            <a:r>
              <a:rPr lang="en-US" dirty="0" smtClean="0">
                <a:cs typeface="B Nazanin" panose="00000400000000000000" pitchFamily="2" charset="-78"/>
              </a:rPr>
              <a:t>Pre-Rendered</a:t>
            </a:r>
            <a:r>
              <a:rPr lang="fa-IR" dirty="0" smtClean="0">
                <a:cs typeface="B Nazanin" panose="00000400000000000000" pitchFamily="2" charset="-78"/>
              </a:rPr>
              <a:t> بودن محصولات 360 درجه امکان تغییر و تعامل با آنها وجود ندارد و عملا هیچ </a:t>
            </a:r>
            <a:r>
              <a:rPr lang="en-US" dirty="0" smtClean="0">
                <a:cs typeface="B Nazanin" panose="00000400000000000000" pitchFamily="2" charset="-78"/>
              </a:rPr>
              <a:t>Event</a:t>
            </a:r>
            <a:r>
              <a:rPr lang="fa-IR" dirty="0" smtClean="0">
                <a:cs typeface="B Nazanin" panose="00000400000000000000" pitchFamily="2" charset="-78"/>
              </a:rPr>
              <a:t> منحصر به فردی رخ نمی دهد در حالی که در محصولات </a:t>
            </a:r>
            <a:r>
              <a:rPr lang="en-US" dirty="0" smtClean="0">
                <a:cs typeface="B Nazanin" panose="00000400000000000000" pitchFamily="2" charset="-78"/>
              </a:rPr>
              <a:t>VR</a:t>
            </a:r>
            <a:r>
              <a:rPr lang="fa-IR" dirty="0" smtClean="0">
                <a:cs typeface="B Nazanin" panose="00000400000000000000" pitchFamily="2" charset="-78"/>
              </a:rPr>
              <a:t> امکان تعامل به صورت مستقیم وجود دارد و گاهی کاربر از یک مرحله عبور می کند و اهی </a:t>
            </a:r>
            <a:r>
              <a:rPr lang="en-US" dirty="0" smtClean="0">
                <a:cs typeface="B Nazanin" panose="00000400000000000000" pitchFamily="2" charset="-78"/>
              </a:rPr>
              <a:t>Game Over</a:t>
            </a:r>
            <a:r>
              <a:rPr lang="fa-IR" dirty="0" smtClean="0">
                <a:cs typeface="B Nazanin" panose="00000400000000000000" pitchFamily="2" charset="-78"/>
              </a:rPr>
              <a:t> می شود.</a:t>
            </a:r>
          </a:p>
          <a:p>
            <a:pPr marL="457200" indent="-457200" algn="just" rtl="1">
              <a:buAutoNum type="arabicParenR"/>
            </a:pPr>
            <a:r>
              <a:rPr lang="fa-IR" dirty="0" smtClean="0">
                <a:cs typeface="B Nazanin" panose="00000400000000000000" pitchFamily="2" charset="-78"/>
              </a:rPr>
              <a:t>محصولات 360 درجه نیاز به بستر اجرایی مجزا دارند اما محصولات </a:t>
            </a:r>
            <a:r>
              <a:rPr lang="en-US" dirty="0" smtClean="0">
                <a:cs typeface="B Nazanin" panose="00000400000000000000" pitchFamily="2" charset="-78"/>
              </a:rPr>
              <a:t>VR</a:t>
            </a:r>
            <a:r>
              <a:rPr lang="fa-IR" dirty="0" smtClean="0">
                <a:cs typeface="B Nazanin" panose="00000400000000000000" pitchFamily="2" charset="-78"/>
              </a:rPr>
              <a:t> خود این بستر اجرایی را در بر می گیرند.</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466009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64591331"/>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4096 x 2048</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2500</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http://www.sphericam.com/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609391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smtClean="0"/>
              <a:t>Z Cam S1</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155292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Z Cam S1</a:t>
            </a:r>
            <a:r>
              <a:rPr lang="en-US" dirty="0">
                <a:cs typeface="B Titr" panose="00000700000000000000" pitchFamily="2" charset="-78"/>
              </a:rPr>
              <a:t/>
            </a:r>
            <a:br>
              <a:rPr lang="en-US" dirty="0">
                <a:cs typeface="B Titr" panose="00000700000000000000" pitchFamily="2" charset="-78"/>
              </a:rPr>
            </a:b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173" y="1332692"/>
            <a:ext cx="5125257" cy="51252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872186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52174822"/>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5760 x 3240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2499</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http://www.z-cam.com/products</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464607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5" y="2617274"/>
            <a:ext cx="9404723" cy="1400530"/>
          </a:xfrm>
        </p:spPr>
        <p:txBody>
          <a:bodyPr/>
          <a:lstStyle/>
          <a:p>
            <a:pPr algn="ctr"/>
            <a:r>
              <a:rPr lang="en-US" b="1" dirty="0"/>
              <a:t>Ricoh </a:t>
            </a:r>
            <a:r>
              <a:rPr lang="en-US" b="1" dirty="0" smtClean="0"/>
              <a:t>Theta</a:t>
            </a:r>
            <a:r>
              <a:rPr lang="en-US" b="1" dirty="0"/>
              <a:t/>
            </a:r>
            <a:br>
              <a:rPr lang="en-US" b="1" dirty="0"/>
            </a:br>
            <a:r>
              <a:rPr lang="en-US" dirty="0"/>
              <a:t/>
            </a:r>
            <a:br>
              <a:rPr lang="en-US" dirty="0"/>
            </a:b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543249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Theta</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5220000" cy="5312682"/>
          </a:xfrm>
        </p:spPr>
        <p:txBody>
          <a:bodyPr>
            <a:normAutofit lnSpcReduction="10000"/>
          </a:bodyPr>
          <a:lstStyle/>
          <a:p>
            <a:pPr marL="0" indent="0" algn="just" rtl="1">
              <a:buNone/>
            </a:pPr>
            <a:r>
              <a:rPr lang="fa-IR" sz="1800" dirty="0">
                <a:cs typeface="B Nazanin" panose="00000400000000000000" pitchFamily="2" charset="-78"/>
              </a:rPr>
              <a:t>کمپانی </a:t>
            </a:r>
            <a:r>
              <a:rPr lang="en-US" sz="1800" dirty="0" smtClean="0">
                <a:cs typeface="B Nazanin" panose="00000400000000000000" pitchFamily="2" charset="-78"/>
              </a:rPr>
              <a:t>Ricoh</a:t>
            </a:r>
            <a:r>
              <a:rPr lang="fa-IR" sz="1800" dirty="0" smtClean="0">
                <a:cs typeface="B Nazanin" panose="00000400000000000000" pitchFamily="2" charset="-78"/>
              </a:rPr>
              <a:t> در </a:t>
            </a:r>
            <a:r>
              <a:rPr lang="fa-IR" sz="1800" dirty="0">
                <a:cs typeface="B Nazanin" panose="00000400000000000000" pitchFamily="2" charset="-78"/>
              </a:rPr>
              <a:t>جریان نمایشگاه ایفا ۲۰۱۵ از نسل جدید دوربین خود با عنوان </a:t>
            </a:r>
            <a:r>
              <a:rPr lang="en-US" sz="1800" dirty="0">
                <a:cs typeface="B Nazanin" panose="00000400000000000000" pitchFamily="2" charset="-78"/>
              </a:rPr>
              <a:t>Theta </a:t>
            </a:r>
            <a:r>
              <a:rPr lang="en-US" sz="1800" dirty="0" smtClean="0">
                <a:cs typeface="B Nazanin" panose="00000400000000000000" pitchFamily="2" charset="-78"/>
              </a:rPr>
              <a:t>S</a:t>
            </a:r>
            <a:r>
              <a:rPr lang="fa-IR" sz="1800" dirty="0" smtClean="0">
                <a:cs typeface="B Nazanin" panose="00000400000000000000" pitchFamily="2" charset="-78"/>
              </a:rPr>
              <a:t> </a:t>
            </a:r>
            <a:r>
              <a:rPr lang="en-US" sz="1800" dirty="0" smtClean="0">
                <a:cs typeface="B Nazanin" panose="00000400000000000000" pitchFamily="2" charset="-78"/>
              </a:rPr>
              <a:t> </a:t>
            </a:r>
            <a:r>
              <a:rPr lang="fa-IR" sz="1800" dirty="0">
                <a:cs typeface="B Nazanin" panose="00000400000000000000" pitchFamily="2" charset="-78"/>
              </a:rPr>
              <a:t>رونمایی کرد</a:t>
            </a:r>
            <a:r>
              <a:rPr lang="fa-IR" sz="1800" dirty="0" smtClean="0">
                <a:cs typeface="B Nazanin" panose="00000400000000000000" pitchFamily="2" charset="-78"/>
              </a:rPr>
              <a:t>.</a:t>
            </a:r>
          </a:p>
          <a:p>
            <a:pPr marL="0" indent="0" algn="just" rtl="1">
              <a:buNone/>
            </a:pPr>
            <a:r>
              <a:rPr lang="fa-IR" sz="1800" dirty="0">
                <a:cs typeface="B Nazanin" panose="00000400000000000000" pitchFamily="2" charset="-78"/>
              </a:rPr>
              <a:t>دوربین </a:t>
            </a:r>
            <a:r>
              <a:rPr lang="en-US" sz="1800" dirty="0">
                <a:cs typeface="B Nazanin" panose="00000400000000000000" pitchFamily="2" charset="-78"/>
              </a:rPr>
              <a:t>Theta S </a:t>
            </a:r>
            <a:r>
              <a:rPr lang="fa-IR" sz="1800" dirty="0">
                <a:cs typeface="B Nazanin" panose="00000400000000000000" pitchFamily="2" charset="-78"/>
              </a:rPr>
              <a:t>قادر است تصاویری را با رزولوشن ۱۴ مگاپیکسل و ویدیوهایی را به مدت حداکثری ۲۵ دقیقه با رزولوشن ۱۰۸۰</a:t>
            </a:r>
            <a:r>
              <a:rPr lang="en-US" sz="1800" dirty="0">
                <a:cs typeface="B Nazanin" panose="00000400000000000000" pitchFamily="2" charset="-78"/>
              </a:rPr>
              <a:t>p </a:t>
            </a:r>
            <a:r>
              <a:rPr lang="fa-IR" sz="1800" dirty="0">
                <a:cs typeface="B Nazanin" panose="00000400000000000000" pitchFamily="2" charset="-78"/>
              </a:rPr>
              <a:t>و نرخ ۳۰ فریم در هر ثانیه ثبت کند. تصاویر و ویدیوهای ثبت شده با این دوربین بصورت کروی یا همان ۳۶۰ درجه خواهند بود. </a:t>
            </a:r>
            <a:r>
              <a:rPr lang="en-US" sz="1800" dirty="0">
                <a:cs typeface="B Nazanin" panose="00000400000000000000" pitchFamily="2" charset="-78"/>
              </a:rPr>
              <a:t>Ricoh‌ </a:t>
            </a:r>
            <a:r>
              <a:rPr lang="fa-IR" sz="1800" dirty="0">
                <a:cs typeface="B Nazanin" panose="00000400000000000000" pitchFamily="2" charset="-78"/>
              </a:rPr>
              <a:t>در دوربین خود از لنز دوگانه‌ی بسیار کوچک خود در کنار یک لنز سریع </a:t>
            </a:r>
            <a:r>
              <a:rPr lang="en-US" sz="1800" dirty="0">
                <a:cs typeface="B Nazanin" panose="00000400000000000000" pitchFamily="2" charset="-78"/>
              </a:rPr>
              <a:t>f2.0 </a:t>
            </a:r>
            <a:r>
              <a:rPr lang="fa-IR" sz="1800" dirty="0">
                <a:cs typeface="B Nazanin" panose="00000400000000000000" pitchFamily="2" charset="-78"/>
              </a:rPr>
              <a:t>بهره گرفته که کیفیت بالای تصاویر را در مقایسه با نسل پیشین این دوربین تضمین می‌کند.</a:t>
            </a:r>
          </a:p>
          <a:p>
            <a:pPr marL="0" indent="0" algn="just" rtl="1">
              <a:buNone/>
            </a:pPr>
            <a:r>
              <a:rPr lang="fa-IR" sz="1800" dirty="0">
                <a:cs typeface="B Nazanin" panose="00000400000000000000" pitchFamily="2" charset="-78"/>
              </a:rPr>
              <a:t>تصاویر ثبت شده با استفاده از این دوربین در محیط‌های کم‌نور نتیجه‌ی قابل قبولی را ارائه می‌دهد. همچنین حالت </a:t>
            </a:r>
            <a:r>
              <a:rPr lang="en-US" sz="1800" dirty="0">
                <a:cs typeface="B Nazanin" panose="00000400000000000000" pitchFamily="2" charset="-78"/>
              </a:rPr>
              <a:t>Bulb </a:t>
            </a:r>
            <a:r>
              <a:rPr lang="fa-IR" sz="1800" dirty="0">
                <a:cs typeface="B Nazanin" panose="00000400000000000000" pitchFamily="2" charset="-78"/>
              </a:rPr>
              <a:t>برای ثبت تصاویر در زمانی که تصویر با اکسپوژر طولانی مدت ثبت می‌شود، در نظر گرفته است.همچنین باید به ماژول وای‌فای توسعه یافته اشاره کرد که سرعت ارسال اطلاعات را تا ۴ برابر افزایش داده است.</a:t>
            </a:r>
          </a:p>
          <a:p>
            <a:pPr marL="0" indent="0" algn="just" rtl="1">
              <a:buNone/>
            </a:pPr>
            <a:r>
              <a:rPr lang="fa-IR" sz="1800" dirty="0">
                <a:cs typeface="B Nazanin" panose="00000400000000000000" pitchFamily="2" charset="-78"/>
              </a:rPr>
              <a:t>پوشش این دوربین به گونه‌ای است تا به راحتی از دست سر نخورد. همچنین باید به نشانگر ال‌ای‌دی تعبیه شده نیز اشاره کرد. حافظه‌ی تعبیه شده در این دوربین ۸ گیگابایت است. قیمت این نسخه ۳۴۹ دلار تعیین شده و انتظار می‌رود شاهد عرضه‌ی آن در اواخر ماه جاری در آمریکا، اروپا و آسیا باشیم.</a:t>
            </a:r>
          </a:p>
          <a:p>
            <a:pPr marL="0" indent="0" algn="just" rtl="1">
              <a:buNone/>
            </a:pPr>
            <a:endParaRPr lang="fa-IR" sz="1800"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27" y="1853248"/>
            <a:ext cx="5060473" cy="363227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538360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67288123"/>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6k</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2500</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600" dirty="0" smtClean="0">
                          <a:cs typeface="B Nazanin" panose="00000400000000000000" pitchFamily="2" charset="-78"/>
                        </a:rPr>
                        <a:t>http://www.sphericam.com/sphericam-beast/</a:t>
                      </a:r>
                      <a:endParaRPr lang="en-US" sz="16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696785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LG 360 CAM</a:t>
            </a:r>
            <a:br>
              <a:rPr lang="en-US" b="1" dirty="0"/>
            </a:b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740799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LG 360 CAM</a:t>
            </a:r>
            <a:br>
              <a:rPr lang="en-US" dirty="0"/>
            </a:b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12191" y="2762525"/>
            <a:ext cx="6491319" cy="3632137"/>
          </a:xfrm>
        </p:spPr>
      </p:pic>
      <p:sp>
        <p:nvSpPr>
          <p:cNvPr id="5" name="TextBox 4"/>
          <p:cNvSpPr txBox="1"/>
          <p:nvPr/>
        </p:nvSpPr>
        <p:spPr>
          <a:xfrm>
            <a:off x="528638" y="1560354"/>
            <a:ext cx="10258426" cy="923330"/>
          </a:xfrm>
          <a:prstGeom prst="rect">
            <a:avLst/>
          </a:prstGeom>
          <a:noFill/>
        </p:spPr>
        <p:txBody>
          <a:bodyPr wrap="square" rtlCol="0">
            <a:spAutoFit/>
          </a:bodyPr>
          <a:lstStyle/>
          <a:p>
            <a:pPr algn="just" rtl="1"/>
            <a:r>
              <a:rPr lang="fa-IR" dirty="0">
                <a:cs typeface="B Nazanin" panose="00000400000000000000" pitchFamily="2" charset="-78"/>
              </a:rPr>
              <a:t>ماژول دوربین 360 درجه ال‌جی به راحتی به گوشی </a:t>
            </a:r>
            <a:r>
              <a:rPr lang="en-US" dirty="0">
                <a:cs typeface="B Nazanin" panose="00000400000000000000" pitchFamily="2" charset="-78"/>
              </a:rPr>
              <a:t>G5 </a:t>
            </a:r>
            <a:r>
              <a:rPr lang="fa-IR" dirty="0">
                <a:cs typeface="B Nazanin" panose="00000400000000000000" pitchFamily="2" charset="-78"/>
              </a:rPr>
              <a:t>متصل شده و امکان ثبت تصاویر 360 درجه از تمام لحظات شما ازجمله ثبت هیجانات یک سفرخاطره‌ انگیز یا بودن در یک پیست اسکی پرمخاطره گرفته تا هر لحظه دیگری از جهان اطراف خود را که بخواهید، به راحتی در اختیار شما قرار خواهد داد. این تصاویر از طریق بلوتوث از ماژول به گوشی </a:t>
            </a:r>
            <a:r>
              <a:rPr lang="en-US" dirty="0">
                <a:cs typeface="B Nazanin" panose="00000400000000000000" pitchFamily="2" charset="-78"/>
              </a:rPr>
              <a:t>G5 </a:t>
            </a:r>
            <a:r>
              <a:rPr lang="fa-IR" dirty="0">
                <a:cs typeface="B Nazanin" panose="00000400000000000000" pitchFamily="2" charset="-78"/>
              </a:rPr>
              <a:t>انتقال می‌یابند.</a:t>
            </a:r>
            <a:endParaRPr lang="en-US" dirty="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5814154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02756929"/>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2560 x 1280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250</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600" dirty="0" smtClean="0">
                          <a:cs typeface="B Nazanin" panose="00000400000000000000" pitchFamily="2" charset="-78"/>
                        </a:rPr>
                        <a:t>http://www.lg.com/us/lg-friends/lg-LGR105.AVRZTS-360-cam</a:t>
                      </a:r>
                      <a:endParaRPr lang="en-US" sz="16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955858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اقسام 360 درجه</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4195481"/>
          </a:xfrm>
        </p:spPr>
        <p:txBody>
          <a:bodyPr/>
          <a:lstStyle/>
          <a:p>
            <a:pPr marL="0" indent="0" algn="r" rtl="1">
              <a:buNone/>
            </a:pPr>
            <a:r>
              <a:rPr lang="fa-IR" dirty="0" smtClean="0">
                <a:cs typeface="B Nazanin" panose="00000400000000000000" pitchFamily="2" charset="-78"/>
              </a:rPr>
              <a:t>همانطور که پیشتر بیان شد خود محصولات 360 درجه به عنوان جزیی از محصولات وی آر طبقه بندی می شوند اما خود دارای انواع متفاوتی هستند که در ادامه به آنها می پردازیم.</a:t>
            </a:r>
          </a:p>
          <a:p>
            <a:pPr marL="457200" indent="-457200" algn="r" rtl="1">
              <a:buAutoNum type="arabicParenR"/>
            </a:pPr>
            <a:r>
              <a:rPr lang="fa-IR" dirty="0" smtClean="0">
                <a:cs typeface="B Nazanin" panose="00000400000000000000" pitchFamily="2" charset="-78"/>
              </a:rPr>
              <a:t>تصاویر 360 درجه یا پانوراما که به صورت تخت با زاویه ای حدود 179 درجه (1 درجه خطا) از اطراف عکس می گیرند و در قالب </a:t>
            </a:r>
            <a:r>
              <a:rPr lang="en-US" dirty="0" smtClean="0">
                <a:cs typeface="B Nazanin" panose="00000400000000000000" pitchFamily="2" charset="-78"/>
              </a:rPr>
              <a:t>Device</a:t>
            </a:r>
            <a:r>
              <a:rPr lang="fa-IR" dirty="0" smtClean="0">
                <a:cs typeface="B Nazanin" panose="00000400000000000000" pitchFamily="2" charset="-78"/>
              </a:rPr>
              <a:t> های واقعیت مجازی با زاویه نمایشی حدود 90 درجه (در برخی موارد 45 درجه) در مقابل کاربر قرار می گیرد و کاربر هر لحظه سعی می کند تا در این محیط بچرخد و در اصل زاویه دیگری از تصویر به وی نشان داده می شود.</a:t>
            </a:r>
          </a:p>
          <a:p>
            <a:pPr marL="457200" indent="-457200" algn="just" rtl="1">
              <a:buAutoNum type="arabicParenR"/>
            </a:pPr>
            <a:r>
              <a:rPr lang="fa-IR" dirty="0" smtClean="0">
                <a:cs typeface="B Nazanin" panose="00000400000000000000" pitchFamily="2" charset="-78"/>
              </a:rPr>
              <a:t>ویدئو های 360 درجه : ویدئوی های 360 درجه همگی بر این اصل استوارند که کاربر بتواند در محیط ویدئو بچرخد تا به وی حس حضور در آن محیط القا شود، از این رو تفاوت چندانی میان اقسام ویدئو نیست اما این نمایش حس حضور از لحاظ فنی به صورت موارد متعددی توسعه داده شده است که در ادامه به آن می پردازیم.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3680060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Insta360 One</a:t>
            </a:r>
            <a:br>
              <a:rPr lang="en-US" b="1" dirty="0"/>
            </a:br>
            <a:r>
              <a:rPr lang="en-US" dirty="0"/>
              <a:t/>
            </a:r>
            <a:br>
              <a:rPr lang="en-US" dirty="0"/>
            </a:b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666415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Insta360 One</a:t>
            </a:r>
            <a:br>
              <a:rPr lang="en-US" dirty="0"/>
            </a:br>
            <a:r>
              <a:rPr lang="en-US" dirty="0"/>
              <a:t/>
            </a:r>
            <a:br>
              <a:rPr lang="en-US" dirty="0"/>
            </a:br>
            <a:endParaRPr lang="en-US" dirty="0"/>
          </a:p>
        </p:txBody>
      </p:sp>
      <p:sp>
        <p:nvSpPr>
          <p:cNvPr id="5" name="TextBox 4"/>
          <p:cNvSpPr txBox="1"/>
          <p:nvPr/>
        </p:nvSpPr>
        <p:spPr>
          <a:xfrm>
            <a:off x="350044" y="1368499"/>
            <a:ext cx="10334810" cy="369332"/>
          </a:xfrm>
          <a:prstGeom prst="rect">
            <a:avLst/>
          </a:prstGeom>
          <a:noFill/>
        </p:spPr>
        <p:txBody>
          <a:bodyPr wrap="square" rtlCol="0">
            <a:spAutoFit/>
          </a:bodyPr>
          <a:lstStyle/>
          <a:p>
            <a:pPr algn="just" rtl="1"/>
            <a:r>
              <a:rPr lang="fa-IR" dirty="0" smtClean="0">
                <a:cs typeface="B Nazanin" panose="00000400000000000000" pitchFamily="2" charset="-78"/>
              </a:rPr>
              <a:t>این دوربین نسخه </a:t>
            </a:r>
            <a:r>
              <a:rPr lang="en-US" dirty="0" smtClean="0">
                <a:cs typeface="B Nazanin" panose="00000400000000000000" pitchFamily="2" charset="-78"/>
              </a:rPr>
              <a:t>Action Camera</a:t>
            </a:r>
            <a:r>
              <a:rPr lang="fa-IR" dirty="0" smtClean="0">
                <a:cs typeface="B Nazanin" panose="00000400000000000000" pitchFamily="2" charset="-78"/>
              </a:rPr>
              <a:t> از </a:t>
            </a:r>
            <a:r>
              <a:rPr lang="en-US" dirty="0" smtClean="0">
                <a:cs typeface="B Nazanin" panose="00000400000000000000" pitchFamily="2" charset="-78"/>
              </a:rPr>
              <a:t>Insta Nano</a:t>
            </a:r>
            <a:r>
              <a:rPr lang="fa-IR" dirty="0" smtClean="0">
                <a:cs typeface="B Nazanin" panose="00000400000000000000" pitchFamily="2" charset="-78"/>
              </a:rPr>
              <a:t> است و همتراز</a:t>
            </a:r>
            <a:r>
              <a:rPr lang="en-US" dirty="0" smtClean="0">
                <a:cs typeface="B Nazanin" panose="00000400000000000000" pitchFamily="2" charset="-78"/>
              </a:rPr>
              <a:t> </a:t>
            </a:r>
            <a:r>
              <a:rPr lang="fa-IR" dirty="0" smtClean="0">
                <a:cs typeface="B Nazanin" panose="00000400000000000000" pitchFamily="2" charset="-78"/>
              </a:rPr>
              <a:t> گزینه های هم رده ای چون </a:t>
            </a:r>
            <a:r>
              <a:rPr lang="en-US" dirty="0" smtClean="0">
                <a:cs typeface="B Nazanin" panose="00000400000000000000" pitchFamily="2" charset="-78"/>
              </a:rPr>
              <a:t>LG</a:t>
            </a:r>
            <a:r>
              <a:rPr lang="fa-IR" dirty="0" smtClean="0">
                <a:cs typeface="B Nazanin" panose="00000400000000000000" pitchFamily="2" charset="-78"/>
              </a:rPr>
              <a:t> و سامسونگ عرضه شده است.</a:t>
            </a:r>
            <a:endParaRPr lang="en-US" dirty="0">
              <a:cs typeface="B Nazanin" panose="000004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30242" y="1940669"/>
            <a:ext cx="4195762" cy="4195762"/>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481871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549480808"/>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4k</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تا 240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299 دلار</a:t>
                      </a:r>
                      <a:r>
                        <a:rPr lang="fa-IR" baseline="0" dirty="0" smtClean="0">
                          <a:cs typeface="B Nazanin" panose="00000400000000000000" pitchFamily="2" charset="-78"/>
                        </a:rPr>
                        <a:t> </a:t>
                      </a:r>
                      <a:r>
                        <a:rPr lang="fa-IR" dirty="0" smtClean="0">
                          <a:cs typeface="B Nazanin" panose="00000400000000000000" pitchFamily="2" charset="-78"/>
                        </a:rPr>
                        <a:t>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https://www.insta360.com/product/insta360-one</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146378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NeuTab </a:t>
            </a:r>
            <a:r>
              <a:rPr lang="en-US" b="1" dirty="0" err="1"/>
              <a:t>Panora</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2538517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1720"/>
          </a:xfrm>
        </p:spPr>
        <p:txBody>
          <a:bodyPr/>
          <a:lstStyle/>
          <a:p>
            <a:pPr algn="r" rtl="1"/>
            <a:r>
              <a:rPr lang="en-US" dirty="0">
                <a:cs typeface="B Titr" panose="00000700000000000000" pitchFamily="2" charset="-78"/>
              </a:rPr>
              <a:t>NeuTab </a:t>
            </a:r>
            <a:r>
              <a:rPr lang="en-US" dirty="0" err="1">
                <a:cs typeface="B Titr" panose="00000700000000000000" pitchFamily="2" charset="-78"/>
              </a:rPr>
              <a:t>Panora</a:t>
            </a: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6093" y="1332692"/>
            <a:ext cx="5229225" cy="52292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169936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err="1"/>
              <a:t>Blurfix</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181987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cs typeface="B Titr" panose="00000700000000000000" pitchFamily="2" charset="-78"/>
              </a:rPr>
              <a:t>Blurfix</a:t>
            </a:r>
            <a:endParaRPr lang="en-US" dirty="0">
              <a:cs typeface="B Titr" panose="000007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975" y="1152983"/>
            <a:ext cx="3414713" cy="548989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875187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Samsung Gear 360 (2017)</a:t>
            </a:r>
            <a:br>
              <a:rPr lang="en-US" b="1" dirty="0"/>
            </a:br>
            <a:r>
              <a:rPr lang="en-US" dirty="0"/>
              <a:t/>
            </a:r>
            <a:br>
              <a:rPr lang="en-US" dirty="0"/>
            </a:b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538829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Gear 360</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4506834" cy="5312682"/>
          </a:xfrm>
        </p:spPr>
        <p:txBody>
          <a:bodyPr>
            <a:normAutofit/>
          </a:bodyPr>
          <a:lstStyle/>
          <a:p>
            <a:pPr marL="0" indent="0" algn="just" rtl="1">
              <a:buNone/>
            </a:pPr>
            <a:r>
              <a:rPr lang="fa-IR" dirty="0">
                <a:cs typeface="B Nazanin" panose="00000400000000000000" pitchFamily="2" charset="-78"/>
              </a:rPr>
              <a:t>با توجه به این که </a:t>
            </a:r>
            <a:r>
              <a:rPr lang="en-US" dirty="0">
                <a:cs typeface="B Nazanin" panose="00000400000000000000" pitchFamily="2" charset="-78"/>
              </a:rPr>
              <a:t>Gear 360 </a:t>
            </a:r>
            <a:r>
              <a:rPr lang="fa-IR" dirty="0">
                <a:cs typeface="B Nazanin" panose="00000400000000000000" pitchFamily="2" charset="-78"/>
              </a:rPr>
              <a:t>برچسب قیمت ۳۴۹ دلاری دارد در رقابت مستقیم با محصولات دیگری در بازار از جمله </a:t>
            </a:r>
            <a:r>
              <a:rPr lang="en-US" dirty="0">
                <a:cs typeface="B Nazanin" panose="00000400000000000000" pitchFamily="2" charset="-78"/>
              </a:rPr>
              <a:t>Ricoh Theta S،  </a:t>
            </a:r>
            <a:r>
              <a:rPr lang="fa-IR" dirty="0">
                <a:cs typeface="B Nazanin" panose="00000400000000000000" pitchFamily="2" charset="-78"/>
              </a:rPr>
              <a:t>دوربین 4</a:t>
            </a:r>
            <a:r>
              <a:rPr lang="en-US" dirty="0">
                <a:cs typeface="B Nazanin" panose="00000400000000000000" pitchFamily="2" charset="-78"/>
              </a:rPr>
              <a:t>K </a:t>
            </a:r>
            <a:r>
              <a:rPr lang="fa-IR" dirty="0">
                <a:cs typeface="B Nazanin" panose="00000400000000000000" pitchFamily="2" charset="-78"/>
              </a:rPr>
              <a:t>ساخت 360</a:t>
            </a:r>
            <a:r>
              <a:rPr lang="en-US" dirty="0">
                <a:cs typeface="B Nazanin" panose="00000400000000000000" pitchFamily="2" charset="-78"/>
              </a:rPr>
              <a:t>fly </a:t>
            </a:r>
            <a:r>
              <a:rPr lang="fa-IR" dirty="0">
                <a:cs typeface="B Nazanin" panose="00000400000000000000" pitchFamily="2" charset="-78"/>
              </a:rPr>
              <a:t>و </a:t>
            </a:r>
            <a:r>
              <a:rPr lang="en-US" dirty="0">
                <a:cs typeface="B Nazanin" panose="00000400000000000000" pitchFamily="2" charset="-78"/>
              </a:rPr>
              <a:t>Kodak SP360‌ </a:t>
            </a:r>
            <a:r>
              <a:rPr lang="fa-IR" dirty="0">
                <a:cs typeface="B Nazanin" panose="00000400000000000000" pitchFamily="2" charset="-78"/>
              </a:rPr>
              <a:t>قرار می‌گیرد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en-US" dirty="0">
                <a:cs typeface="B Nazanin" panose="00000400000000000000" pitchFamily="2" charset="-78"/>
              </a:rPr>
              <a:t>Gear 360‌ </a:t>
            </a:r>
            <a:r>
              <a:rPr lang="fa-IR" dirty="0">
                <a:cs typeface="B Nazanin" panose="00000400000000000000" pitchFamily="2" charset="-78"/>
              </a:rPr>
              <a:t>سامسونگ ۱۵۳ گرم وزن دارد و از دو لنز موسوم به </a:t>
            </a:r>
            <a:r>
              <a:rPr lang="en-US" dirty="0" smtClean="0">
                <a:cs typeface="B Nazanin" panose="00000400000000000000" pitchFamily="2" charset="-78"/>
              </a:rPr>
              <a:t>Fish-eye‌</a:t>
            </a:r>
            <a:r>
              <a:rPr lang="fa-IR" dirty="0" smtClean="0">
                <a:cs typeface="B Nazanin" panose="00000400000000000000" pitchFamily="2" charset="-78"/>
              </a:rPr>
              <a:t> بهره </a:t>
            </a:r>
            <a:r>
              <a:rPr lang="fa-IR" dirty="0">
                <a:cs typeface="B Nazanin" panose="00000400000000000000" pitchFamily="2" charset="-78"/>
              </a:rPr>
              <a:t>می‌برد که قابلیت ثبت تصاویر و ویدیوهای ۱۹۵ درجه‌ای را دارند و حتی در نهایت آن‌ها را به هم می‌چسبانند. </a:t>
            </a:r>
            <a:r>
              <a:rPr lang="en-US" dirty="0">
                <a:cs typeface="B Nazanin" panose="00000400000000000000" pitchFamily="2" charset="-78"/>
              </a:rPr>
              <a:t>Gear 360 </a:t>
            </a:r>
            <a:r>
              <a:rPr lang="fa-IR" dirty="0">
                <a:cs typeface="B Nazanin" panose="00000400000000000000" pitchFamily="2" charset="-78"/>
              </a:rPr>
              <a:t>می‌تواند تصاویری با کیفیت ۹۰ درصد تصاویر 4</a:t>
            </a:r>
            <a:r>
              <a:rPr lang="en-US" dirty="0">
                <a:cs typeface="B Nazanin" panose="00000400000000000000" pitchFamily="2" charset="-78"/>
              </a:rPr>
              <a:t>K‌ </a:t>
            </a:r>
            <a:r>
              <a:rPr lang="fa-IR" dirty="0">
                <a:cs typeface="B Nazanin" panose="00000400000000000000" pitchFamily="2" charset="-78"/>
              </a:rPr>
              <a:t>را ثبت نماید. این دستگاه حافظه داخلی ندارد ولی از کارت حافظه خارجی تا ۱۲۸ گیگابایت پشتیبانی می‌کند که کاربر را قادر می‌سازد تا ۷ ساعت ویدیو با بالاترین کیفیت را ضبط کند.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900" y="1118700"/>
            <a:ext cx="4590900" cy="45909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5835178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218241885"/>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3840 x 1920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http://www.samsung.com/global/galaxy/gear-360/</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32287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3060" y="0"/>
            <a:ext cx="2745879" cy="685800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7857845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Eyesir 4K</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7964649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Eyesir 4K</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endParaRPr lang="en-US" dirty="0">
              <a:cs typeface="B Titr" panose="000007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6123" y="1354124"/>
            <a:ext cx="4664869" cy="518966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3226957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244058137"/>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4096 x 2048</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1100</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http://www.perfant.com/en/product.html</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1930361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smtClean="0"/>
              <a:t>Allie Cam</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8858292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47432"/>
          </a:xfrm>
        </p:spPr>
        <p:txBody>
          <a:bodyPr/>
          <a:lstStyle/>
          <a:p>
            <a:pPr algn="r" rtl="1"/>
            <a:r>
              <a:rPr lang="en-US" dirty="0">
                <a:cs typeface="B Titr" panose="00000700000000000000" pitchFamily="2" charset="-78"/>
              </a:rPr>
              <a:t>AllieCam</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76" y="1318404"/>
            <a:ext cx="8664985" cy="493237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0044214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764815461"/>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1440 x 1440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20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499</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https://allie.camera/</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2827736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BublCam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4843510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BublCam</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endParaRPr lang="en-US" dirty="0">
              <a:cs typeface="B Titr" panose="000007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7357" y="1732742"/>
            <a:ext cx="7587569" cy="426800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6234484"/>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76229199"/>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1440 x 1440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399</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https://www.bublcam.com/products/bublcam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2290130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Yi 360</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220986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انواع ویدئوهای 360 درجه</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4195481"/>
          </a:xfrm>
        </p:spPr>
        <p:txBody>
          <a:bodyPr>
            <a:normAutofit/>
          </a:bodyPr>
          <a:lstStyle/>
          <a:p>
            <a:pPr marL="0" indent="0" algn="r" rtl="1">
              <a:buNone/>
            </a:pPr>
            <a:r>
              <a:rPr lang="fa-IR" dirty="0" smtClean="0">
                <a:cs typeface="B Nazanin" panose="00000400000000000000" pitchFamily="2" charset="-78"/>
              </a:rPr>
              <a:t>ویدئوهای 360 درجه هر چند خود به عنوان جزئی از </a:t>
            </a:r>
            <a:r>
              <a:rPr lang="en-US" dirty="0" smtClean="0">
                <a:cs typeface="B Nazanin" panose="00000400000000000000" pitchFamily="2" charset="-78"/>
              </a:rPr>
              <a:t>VR</a:t>
            </a:r>
            <a:r>
              <a:rPr lang="fa-IR" dirty="0" smtClean="0">
                <a:cs typeface="B Nazanin" panose="00000400000000000000" pitchFamily="2" charset="-78"/>
              </a:rPr>
              <a:t> تعریف می شوند اما اقسام متفاوتی دارند این اقسام عبارتند از : </a:t>
            </a:r>
          </a:p>
          <a:p>
            <a:pPr marL="457200" indent="-457200" algn="r" rtl="1">
              <a:buAutoNum type="arabicParenR"/>
            </a:pPr>
            <a:r>
              <a:rPr lang="en-US" dirty="0" smtClean="0">
                <a:cs typeface="B Nazanin" panose="00000400000000000000" pitchFamily="2" charset="-78"/>
              </a:rPr>
              <a:t>Single</a:t>
            </a:r>
          </a:p>
          <a:p>
            <a:pPr marL="457200" indent="-457200" algn="r" rtl="1">
              <a:buAutoNum type="arabicParenR"/>
            </a:pPr>
            <a:r>
              <a:rPr lang="en-US" dirty="0" smtClean="0">
                <a:cs typeface="B Nazanin" panose="00000400000000000000" pitchFamily="2" charset="-78"/>
              </a:rPr>
              <a:t>Side-By-Side</a:t>
            </a:r>
          </a:p>
          <a:p>
            <a:pPr marL="457200" indent="-457200" algn="r" rtl="1">
              <a:buAutoNum type="arabicParenR"/>
            </a:pPr>
            <a:r>
              <a:rPr lang="en-US" dirty="0" smtClean="0">
                <a:cs typeface="B Nazanin" panose="00000400000000000000" pitchFamily="2" charset="-78"/>
              </a:rPr>
              <a:t>Panorama 360</a:t>
            </a:r>
          </a:p>
          <a:p>
            <a:pPr marL="457200" indent="-457200" algn="r" rtl="1">
              <a:buAutoNum type="arabicParenR"/>
            </a:pPr>
            <a:r>
              <a:rPr lang="en-US" dirty="0" smtClean="0">
                <a:cs typeface="B Nazanin" panose="00000400000000000000" pitchFamily="2" charset="-78"/>
              </a:rPr>
              <a:t>Facebook 360</a:t>
            </a:r>
          </a:p>
          <a:p>
            <a:pPr marL="457200" indent="-457200" algn="r" rtl="1">
              <a:buAutoNum type="arabicParenR"/>
            </a:pPr>
            <a:r>
              <a:rPr lang="en-US" dirty="0" err="1" smtClean="0">
                <a:cs typeface="B Nazanin" panose="00000400000000000000" pitchFamily="2" charset="-78"/>
              </a:rPr>
              <a:t>Youtube</a:t>
            </a:r>
            <a:r>
              <a:rPr lang="en-US" dirty="0" smtClean="0">
                <a:cs typeface="B Nazanin" panose="00000400000000000000" pitchFamily="2" charset="-78"/>
              </a:rPr>
              <a:t> 360</a:t>
            </a:r>
            <a:endParaRPr lang="fa-IR" dirty="0" smtClean="0">
              <a:cs typeface="B Nazanin" panose="00000400000000000000" pitchFamily="2" charset="-78"/>
            </a:endParaRPr>
          </a:p>
          <a:p>
            <a:pPr marL="457200" indent="-457200" algn="r" rtl="1">
              <a:buAutoNum type="arabicParenR"/>
            </a:pPr>
            <a:r>
              <a:rPr lang="en-US" dirty="0" smtClean="0">
                <a:cs typeface="B Nazanin" panose="00000400000000000000" pitchFamily="2" charset="-78"/>
              </a:rPr>
              <a:t>Unity Interactive</a:t>
            </a:r>
            <a:endParaRPr lang="fa-IR" dirty="0" smtClean="0">
              <a:cs typeface="B Nazanin" panose="00000400000000000000" pitchFamily="2" charset="-78"/>
            </a:endParaRPr>
          </a:p>
          <a:p>
            <a:pPr marL="0" indent="0" algn="r" rtl="1">
              <a:buNone/>
            </a:pPr>
            <a:r>
              <a:rPr lang="fa-IR" dirty="0" smtClean="0">
                <a:cs typeface="B Nazanin" panose="00000400000000000000" pitchFamily="2" charset="-78"/>
              </a:rPr>
              <a:t>که البته عناوین بالا موارد کلی اند برخی عناوین جزی نیز به دنبال دارند.</a:t>
            </a:r>
            <a:endParaRPr lang="en-US" dirty="0" smtClean="0">
              <a:cs typeface="B Nazanin" panose="00000400000000000000" pitchFamily="2" charset="-78"/>
            </a:endParaRPr>
          </a:p>
          <a:p>
            <a:pPr marL="0" indent="0" algn="r" rtl="1">
              <a:buNone/>
            </a:pPr>
            <a:r>
              <a:rPr lang="fa-IR" dirty="0" smtClean="0">
                <a:cs typeface="B Nazanin" panose="00000400000000000000" pitchFamily="2" charset="-78"/>
              </a:rPr>
              <a:t>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3726769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Yi 360</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287" y="1318406"/>
            <a:ext cx="6750845" cy="50650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500099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23918517"/>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5760 x	2880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399</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https://www.yitechnology.com/yi-360-vr-camera</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8334022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err="1"/>
              <a:t>Veye</a:t>
            </a:r>
            <a:r>
              <a:rPr lang="en-US" b="1" dirty="0"/>
              <a:t> 360</a:t>
            </a:r>
            <a:br>
              <a:rPr lang="en-US" b="1" dirty="0"/>
            </a:b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2056224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cs typeface="B Titr" panose="00000700000000000000" pitchFamily="2" charset="-78"/>
              </a:rPr>
              <a:t>Veye</a:t>
            </a:r>
            <a:r>
              <a:rPr lang="en-US" dirty="0">
                <a:cs typeface="B Titr" panose="00000700000000000000" pitchFamily="2" charset="-78"/>
              </a:rPr>
              <a:t> 360</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4967" y="1481136"/>
            <a:ext cx="7947617" cy="485537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537079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18038247"/>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3840 x 1920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25</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1599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http://www.i-mmersive.net/</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090047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err="1" smtClean="0"/>
              <a:t>Nico</a:t>
            </a:r>
            <a:r>
              <a:rPr lang="en-US" b="1" dirty="0" smtClean="0"/>
              <a:t> 360</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75963798"/>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Nico</a:t>
            </a:r>
            <a:r>
              <a:rPr lang="en-US" dirty="0" smtClean="0">
                <a:cs typeface="B Titr" panose="00000700000000000000" pitchFamily="2" charset="-78"/>
              </a:rPr>
              <a:t> 360</a:t>
            </a: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661" y="1389843"/>
            <a:ext cx="7583382" cy="49252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8696079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14119484"/>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2560 x 1440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150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http://nico360.com/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3996504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smtClean="0"/>
              <a:t>Luna Camera</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4761706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Luna Camera</a:t>
            </a: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endParaRPr lang="en-US" dirty="0">
              <a:cs typeface="B Titr" panose="000007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219" y="1304118"/>
            <a:ext cx="7465219" cy="5021273"/>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81279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Single</a:t>
            </a:r>
            <a:endParaRPr lang="en-US" dirty="0">
              <a:cs typeface="B Titr" panose="00000700000000000000" pitchFamily="2" charset="-78"/>
            </a:endParaRPr>
          </a:p>
        </p:txBody>
      </p:sp>
      <p:sp>
        <p:nvSpPr>
          <p:cNvPr id="3" name="Content Placeholder 2"/>
          <p:cNvSpPr>
            <a:spLocks noGrp="1"/>
          </p:cNvSpPr>
          <p:nvPr>
            <p:ph idx="1"/>
          </p:nvPr>
        </p:nvSpPr>
        <p:spPr>
          <a:xfrm>
            <a:off x="1103312" y="1527319"/>
            <a:ext cx="8946541" cy="438282"/>
          </a:xfrm>
        </p:spPr>
        <p:txBody>
          <a:bodyPr/>
          <a:lstStyle/>
          <a:p>
            <a:pPr marL="0" indent="0" algn="r" rtl="1">
              <a:buNone/>
            </a:pPr>
            <a:r>
              <a:rPr lang="fa-IR" dirty="0" smtClean="0">
                <a:cs typeface="B Nazanin" panose="00000400000000000000" pitchFamily="2" charset="-78"/>
              </a:rPr>
              <a:t>یک تصویر تخت معمولی که به صورت محدود نرم افزاری زوایای آن نشان داده می شود.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1512" y="2039556"/>
            <a:ext cx="7199376" cy="35996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4795355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60033212"/>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3840 x 2160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299</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http://luna.camera/</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841481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smtClean="0"/>
              <a:t>Giroptic 360</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3317163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Girpotic</a:t>
            </a:r>
            <a:r>
              <a:rPr lang="en-US" dirty="0" smtClean="0">
                <a:cs typeface="B Titr" panose="00000700000000000000" pitchFamily="2" charset="-78"/>
              </a:rPr>
              <a:t> 360</a:t>
            </a: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r>
              <a:rPr lang="en-US" dirty="0">
                <a:cs typeface="B Titr" panose="00000700000000000000" pitchFamily="2" charset="-78"/>
              </a:rPr>
              <a:t/>
            </a:r>
            <a:br>
              <a:rPr lang="en-US" dirty="0">
                <a:cs typeface="B Titr" panose="00000700000000000000" pitchFamily="2" charset="-78"/>
              </a:rPr>
            </a:b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982" y="1464469"/>
            <a:ext cx="8501063" cy="48577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803068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23390682"/>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2048 × 1080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699</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http://eu.360.tv/en/</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329067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830" y="3095905"/>
            <a:ext cx="9404723" cy="1400530"/>
          </a:xfrm>
        </p:spPr>
        <p:txBody>
          <a:bodyPr/>
          <a:lstStyle/>
          <a:p>
            <a:pPr algn="ctr" rtl="1"/>
            <a:r>
              <a:rPr lang="en-US" dirty="0" smtClean="0">
                <a:cs typeface="B Titr" panose="00000700000000000000" pitchFamily="2" charset="-78"/>
              </a:rPr>
              <a:t>Profession Cam</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1064306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smtClean="0"/>
              <a:t>OZO</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5774501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OZO</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4506834" cy="5312682"/>
          </a:xfrm>
        </p:spPr>
        <p:txBody>
          <a:bodyPr>
            <a:normAutofit/>
          </a:bodyPr>
          <a:lstStyle/>
          <a:p>
            <a:pPr marL="0" indent="0" algn="just" rtl="1">
              <a:buNone/>
            </a:pPr>
            <a:r>
              <a:rPr lang="fa-IR" dirty="0">
                <a:cs typeface="B Nazanin" panose="00000400000000000000" pitchFamily="2" charset="-78"/>
              </a:rPr>
              <a:t>این دوربین که برای کاربردهای حرفه‌ای طراحی شده، قادر است محیط پیرامون خود را به صورت ۳۶۰ درجه به تصویر بکشد و با قیمت ۶۰ هزار دلار به فروش می‌رسد. افراد یا شرکت‌هایی که مایل به خرید این دوربین هستند باید ۵ هزار دلار را به صورت پیش‌پرداخت، هزینه کنند و منتظر بمانند تا در سه ماهه‌ی اول سال ۲۰۱۶ محصول خود را دریافت کنند.</a:t>
            </a:r>
          </a:p>
          <a:p>
            <a:pPr marL="0" indent="0" algn="just" rtl="1">
              <a:buNone/>
            </a:pPr>
            <a:r>
              <a:rPr lang="fa-IR" dirty="0" smtClean="0">
                <a:cs typeface="B Nazanin" panose="00000400000000000000" pitchFamily="2" charset="-78"/>
              </a:rPr>
              <a:t>نوکیا مشخصات </a:t>
            </a:r>
            <a:r>
              <a:rPr lang="fa-IR" dirty="0">
                <a:cs typeface="B Nazanin" panose="00000400000000000000" pitchFamily="2" charset="-78"/>
              </a:rPr>
              <a:t>دقیق فنی محصول خود را نیز اعلام کرد. دوربین </a:t>
            </a:r>
            <a:r>
              <a:rPr lang="en-US" dirty="0">
                <a:cs typeface="B Nazanin" panose="00000400000000000000" pitchFamily="2" charset="-78"/>
              </a:rPr>
              <a:t>OZO </a:t>
            </a:r>
            <a:r>
              <a:rPr lang="fa-IR" dirty="0">
                <a:cs typeface="B Nazanin" panose="00000400000000000000" pitchFamily="2" charset="-78"/>
              </a:rPr>
              <a:t>از ترکیب ۸ دوربین 2</a:t>
            </a:r>
            <a:r>
              <a:rPr lang="en-US" dirty="0">
                <a:cs typeface="B Nazanin" panose="00000400000000000000" pitchFamily="2" charset="-78"/>
              </a:rPr>
              <a:t>Kx2K </a:t>
            </a:r>
            <a:r>
              <a:rPr lang="fa-IR" dirty="0">
                <a:cs typeface="B Nazanin" panose="00000400000000000000" pitchFamily="2" charset="-78"/>
              </a:rPr>
              <a:t>بهره می‌برد و به لطف حافظه‌ی ذخیره‌سازی </a:t>
            </a:r>
            <a:r>
              <a:rPr lang="en-US" dirty="0">
                <a:cs typeface="B Nazanin" panose="00000400000000000000" pitchFamily="2" charset="-78"/>
              </a:rPr>
              <a:t>SSD </a:t>
            </a:r>
            <a:r>
              <a:rPr lang="fa-IR" dirty="0">
                <a:cs typeface="B Nazanin" panose="00000400000000000000" pitchFamily="2" charset="-78"/>
              </a:rPr>
              <a:t>با ظرفیت ۵۰۰ گیگابایت قادر است تا ۴۵ دقیقه فیلم را در خود ذخیره کند.</a:t>
            </a:r>
          </a:p>
          <a:p>
            <a:pPr marL="0" indent="0" algn="just" rtl="1">
              <a:buNone/>
            </a:pPr>
            <a:r>
              <a:rPr lang="fa-IR" dirty="0" smtClean="0">
                <a:cs typeface="B Nazanin" panose="00000400000000000000" pitchFamily="2" charset="-78"/>
              </a:rPr>
              <a:t>این </a:t>
            </a:r>
            <a:r>
              <a:rPr lang="fa-IR" dirty="0">
                <a:cs typeface="B Nazanin" panose="00000400000000000000" pitchFamily="2" charset="-78"/>
              </a:rPr>
              <a:t>دوربین برای ساخت ویدیوهای واقعیت مجازی و ساخت بازی‌ها و دیگر محتوای مناسبِ این فناوری مورد استفاده قرار خواهد گرفت. نوکیا به همراه این دوربین یک داکِ ۱۵۰۰ دلاری را نیز معرفی کرده است.</a:t>
            </a:r>
            <a:endParaRPr lang="fa-IR" dirty="0" smtClean="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825" y="1400550"/>
            <a:ext cx="5091975" cy="3394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2557575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6161" y="824192"/>
            <a:ext cx="9404723" cy="790295"/>
          </a:xfrm>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04623817"/>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2048 x 2048</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30</a:t>
                      </a:r>
                      <a:r>
                        <a:rPr lang="fa-IR" baseline="0" dirty="0" smtClean="0">
                          <a:cs typeface="B Nazanin" panose="00000400000000000000" pitchFamily="2" charset="-78"/>
                        </a:rPr>
                        <a:t>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60000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800" dirty="0" smtClean="0">
                          <a:cs typeface="B Nazanin" panose="00000400000000000000" pitchFamily="2" charset="-78"/>
                        </a:rPr>
                        <a:t>https://ozo.nokia.com/</a:t>
                      </a:r>
                      <a:endParaRPr lang="en-US" sz="18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4647005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725616909"/>
              </p:ext>
            </p:extLst>
          </p:nvPr>
        </p:nvGraphicFramePr>
        <p:xfrm>
          <a:off x="238915" y="294224"/>
          <a:ext cx="11526842" cy="6348836"/>
        </p:xfrm>
        <a:graphic>
          <a:graphicData uri="http://schemas.openxmlformats.org/drawingml/2006/table">
            <a:tbl>
              <a:tblPr firstRow="1" bandRow="1">
                <a:tableStyleId>{5C22544A-7EE6-4342-B048-85BDC9FD1C3A}</a:tableStyleId>
              </a:tblPr>
              <a:tblGrid>
                <a:gridCol w="2625729"/>
                <a:gridCol w="8901113"/>
              </a:tblGrid>
              <a:tr h="466196">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جزئیات فنی</a:t>
                      </a:r>
                      <a:endParaRPr lang="en-US" dirty="0">
                        <a:cs typeface="B Titr" panose="00000700000000000000" pitchFamily="2" charset="-78"/>
                      </a:endParaRPr>
                    </a:p>
                  </a:txBody>
                  <a:tcPr/>
                </a:tc>
              </a:tr>
              <a:tr h="466196">
                <a:tc>
                  <a:txBody>
                    <a:bodyPr/>
                    <a:lstStyle/>
                    <a:p>
                      <a:r>
                        <a:rPr lang="en-US" sz="1600" dirty="0" smtClean="0"/>
                        <a:t>Presence Capture</a:t>
                      </a:r>
                    </a:p>
                    <a:p>
                      <a:r>
                        <a:rPr lang="en-US" sz="1600" dirty="0" smtClean="0"/>
                        <a:t>Video Sensor Type</a:t>
                      </a:r>
                    </a:p>
                    <a:p>
                      <a:r>
                        <a:rPr lang="en-US" sz="1600" dirty="0" smtClean="0"/>
                        <a:t>Video Sensor Array</a:t>
                      </a:r>
                    </a:p>
                    <a:p>
                      <a:r>
                        <a:rPr lang="en-US" sz="1600" dirty="0" smtClean="0"/>
                        <a:t>Video Area Coverage</a:t>
                      </a:r>
                    </a:p>
                    <a:p>
                      <a:r>
                        <a:rPr lang="en-US" sz="1600" dirty="0" smtClean="0"/>
                        <a:t>Min Imaging Distance</a:t>
                      </a:r>
                    </a:p>
                    <a:p>
                      <a:r>
                        <a:rPr lang="en-US" sz="1600" dirty="0" smtClean="0"/>
                        <a:t>Stereoscopic Coverage</a:t>
                      </a:r>
                    </a:p>
                    <a:p>
                      <a:r>
                        <a:rPr lang="en-US" sz="1600" dirty="0" smtClean="0"/>
                        <a:t>Lens </a:t>
                      </a:r>
                      <a:r>
                        <a:rPr lang="en-US" sz="1600" dirty="0" err="1" smtClean="0"/>
                        <a:t>Interoptic</a:t>
                      </a:r>
                      <a:r>
                        <a:rPr lang="en-US" sz="1600" dirty="0" smtClean="0"/>
                        <a:t> Distance</a:t>
                      </a:r>
                    </a:p>
                    <a:p>
                      <a:r>
                        <a:rPr lang="en-US" sz="1600" dirty="0" smtClean="0"/>
                        <a:t>Lens Angle of View</a:t>
                      </a:r>
                    </a:p>
                    <a:p>
                      <a:r>
                        <a:rPr lang="en-US" sz="1600" dirty="0" smtClean="0"/>
                        <a:t>Relative Aperture</a:t>
                      </a:r>
                    </a:p>
                  </a:txBody>
                  <a:tcPr/>
                </a:tc>
                <a:tc>
                  <a:txBody>
                    <a:bodyPr/>
                    <a:lstStyle/>
                    <a:p>
                      <a:r>
                        <a:rPr lang="en-US" sz="1600" dirty="0" smtClean="0"/>
                        <a:t>Spherical and stereoscopic video capture with 360x360 surround sound array</a:t>
                      </a:r>
                    </a:p>
                    <a:p>
                      <a:r>
                        <a:rPr lang="en-US" sz="1600" dirty="0" smtClean="0"/>
                        <a:t>Progressive Scan with Global Shutter</a:t>
                      </a:r>
                    </a:p>
                    <a:p>
                      <a:r>
                        <a:rPr lang="en-US" sz="1600" dirty="0" smtClean="0"/>
                        <a:t>Eight, </a:t>
                      </a:r>
                      <a:r>
                        <a:rPr lang="en-US" sz="1600" dirty="0" err="1" smtClean="0"/>
                        <a:t>synchronised</a:t>
                      </a:r>
                      <a:r>
                        <a:rPr lang="en-US" sz="1600" dirty="0" smtClean="0"/>
                        <a:t>, 2K x 2K sensors</a:t>
                      </a:r>
                    </a:p>
                    <a:p>
                      <a:r>
                        <a:rPr lang="en-US" sz="1600" dirty="0" smtClean="0"/>
                        <a:t>Full-spherical, 360 x 180 degrees</a:t>
                      </a:r>
                    </a:p>
                    <a:p>
                      <a:r>
                        <a:rPr lang="en-US" sz="1600" dirty="0" smtClean="0"/>
                        <a:t>0.5m / 20” (spherical video coverage)</a:t>
                      </a:r>
                    </a:p>
                    <a:p>
                      <a:r>
                        <a:rPr lang="en-US" sz="1600" dirty="0" smtClean="0"/>
                        <a:t>Centerline +/- 130(h), 65(v) degrees</a:t>
                      </a:r>
                    </a:p>
                    <a:p>
                      <a:r>
                        <a:rPr lang="en-US" sz="1600" dirty="0" smtClean="0"/>
                        <a:t>Effective max. 86 mm / 3.4”</a:t>
                      </a:r>
                    </a:p>
                    <a:p>
                      <a:r>
                        <a:rPr lang="en-US" sz="1600" dirty="0" smtClean="0"/>
                        <a:t>195 degrees per lens</a:t>
                      </a:r>
                    </a:p>
                    <a:p>
                      <a:r>
                        <a:rPr lang="en-US" sz="1600" dirty="0" smtClean="0"/>
                        <a:t>f/2.4</a:t>
                      </a:r>
                    </a:p>
                  </a:txBody>
                  <a:tcPr/>
                </a:tc>
              </a:tr>
              <a:tr h="466196">
                <a:tc>
                  <a:txBody>
                    <a:bodyPr/>
                    <a:lstStyle/>
                    <a:p>
                      <a:r>
                        <a:rPr lang="en-US" sz="1600" dirty="0" smtClean="0"/>
                        <a:t>Video Dynamic Range Basic Color Temperature Base Sensitivity Audio Sensor Type Audio Area Coverage Audio Dynamic Range</a:t>
                      </a:r>
                      <a:endParaRPr lang="en-US" sz="1600" dirty="0"/>
                    </a:p>
                  </a:txBody>
                  <a:tcPr/>
                </a:tc>
                <a:tc>
                  <a:txBody>
                    <a:bodyPr/>
                    <a:lstStyle/>
                    <a:p>
                      <a:r>
                        <a:rPr lang="en-US" sz="1600" dirty="0" smtClean="0"/>
                        <a:t>60 dB / 10 stops</a:t>
                      </a:r>
                    </a:p>
                    <a:p>
                      <a:r>
                        <a:rPr lang="en-US" sz="1600" dirty="0" smtClean="0"/>
                        <a:t>5,000 degrees Kelvin</a:t>
                      </a:r>
                    </a:p>
                    <a:p>
                      <a:r>
                        <a:rPr lang="en-US" sz="1600" dirty="0" smtClean="0"/>
                        <a:t>ISO 400</a:t>
                      </a:r>
                    </a:p>
                    <a:p>
                      <a:r>
                        <a:rPr lang="en-US" sz="1600" dirty="0" smtClean="0"/>
                        <a:t>Omnidirectional, solid state</a:t>
                      </a:r>
                    </a:p>
                    <a:p>
                      <a:r>
                        <a:rPr lang="en-US" sz="1600" dirty="0" smtClean="0"/>
                        <a:t>Full-spherical, 360 x 360 degrees</a:t>
                      </a:r>
                    </a:p>
                    <a:p>
                      <a:r>
                        <a:rPr lang="en-US" sz="1600" dirty="0" smtClean="0"/>
                        <a:t>64dB S/N, 120dB max SPL </a:t>
                      </a:r>
                      <a:endParaRPr lang="en-US" sz="1600" dirty="0"/>
                    </a:p>
                  </a:txBody>
                  <a:tcPr/>
                </a:tc>
              </a:tr>
              <a:tr h="2024539">
                <a:tc>
                  <a:txBody>
                    <a:bodyPr/>
                    <a:lstStyle/>
                    <a:p>
                      <a:r>
                        <a:rPr lang="en-US" sz="1600" dirty="0" smtClean="0"/>
                        <a:t>Master File Format Video Compression Media Module Record Duration Program Output Capture Frame Rate Cooling System Battery Pack Power Consumption</a:t>
                      </a:r>
                      <a:endParaRPr lang="en-US" sz="1600" dirty="0"/>
                    </a:p>
                  </a:txBody>
                  <a:tcPr/>
                </a:tc>
                <a:tc>
                  <a:txBody>
                    <a:bodyPr/>
                    <a:lstStyle/>
                    <a:p>
                      <a:r>
                        <a:rPr lang="en-US" sz="1400" dirty="0" smtClean="0"/>
                        <a:t>MOV wrapped OZO Virtual Reality 8Ch raw Video and 8Ch PCM Audio</a:t>
                      </a:r>
                    </a:p>
                    <a:p>
                      <a:r>
                        <a:rPr lang="en-US" sz="1400" dirty="0" smtClean="0"/>
                        <a:t>Wavelet-based raw</a:t>
                      </a:r>
                    </a:p>
                    <a:p>
                      <a:r>
                        <a:rPr lang="en-US" sz="1400" dirty="0" smtClean="0"/>
                        <a:t>500GB, Solid State Media</a:t>
                      </a:r>
                    </a:p>
                    <a:p>
                      <a:r>
                        <a:rPr lang="en-US" sz="1400" dirty="0" smtClean="0"/>
                        <a:t>45 min per Media Module</a:t>
                      </a:r>
                    </a:p>
                    <a:p>
                      <a:r>
                        <a:rPr lang="en-US" sz="1400" dirty="0" smtClean="0"/>
                        <a:t>3G-SDI SMPTE 242M, DIN connector</a:t>
                      </a:r>
                    </a:p>
                    <a:p>
                      <a:r>
                        <a:rPr lang="en-US" sz="1400" dirty="0" smtClean="0"/>
                        <a:t>30.00 fps</a:t>
                      </a:r>
                    </a:p>
                    <a:p>
                      <a:r>
                        <a:rPr lang="en-US" sz="1400" dirty="0" smtClean="0"/>
                        <a:t>Passive (</a:t>
                      </a:r>
                      <a:r>
                        <a:rPr lang="en-US" sz="1400" dirty="0" err="1" smtClean="0"/>
                        <a:t>fanless</a:t>
                      </a:r>
                      <a:r>
                        <a:rPr lang="en-US" sz="1400" dirty="0" smtClean="0"/>
                        <a:t>) design</a:t>
                      </a:r>
                    </a:p>
                    <a:p>
                      <a:r>
                        <a:rPr lang="en-US" sz="1400" dirty="0" smtClean="0"/>
                        <a:t>Rechargeable Lithium Ion</a:t>
                      </a:r>
                    </a:p>
                    <a:p>
                      <a:r>
                        <a:rPr lang="en-US" sz="1400" dirty="0" smtClean="0"/>
                        <a:t>12V DC, </a:t>
                      </a:r>
                      <a:r>
                        <a:rPr lang="en-US" sz="1400" dirty="0" err="1" smtClean="0"/>
                        <a:t>approx</a:t>
                      </a:r>
                      <a:r>
                        <a:rPr lang="en-US" sz="1400" dirty="0" smtClean="0"/>
                        <a:t> 30W in record mode</a:t>
                      </a:r>
                      <a:endParaRPr lang="en-US" sz="1400" dirty="0"/>
                    </a:p>
                  </a:txBody>
                  <a:tcPr/>
                </a:tc>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76023543"/>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749219941"/>
              </p:ext>
            </p:extLst>
          </p:nvPr>
        </p:nvGraphicFramePr>
        <p:xfrm>
          <a:off x="310353" y="1644393"/>
          <a:ext cx="11526842" cy="2874116"/>
        </p:xfrm>
        <a:graphic>
          <a:graphicData uri="http://schemas.openxmlformats.org/drawingml/2006/table">
            <a:tbl>
              <a:tblPr firstRow="1" bandRow="1">
                <a:tableStyleId>{5C22544A-7EE6-4342-B048-85BDC9FD1C3A}</a:tableStyleId>
              </a:tblPr>
              <a:tblGrid>
                <a:gridCol w="2625729"/>
                <a:gridCol w="8901113"/>
              </a:tblGrid>
              <a:tr h="466196">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جزئیات فنی</a:t>
                      </a:r>
                      <a:endParaRPr lang="en-US" dirty="0">
                        <a:cs typeface="B Titr" panose="00000700000000000000" pitchFamily="2" charset="-78"/>
                      </a:endParaRPr>
                    </a:p>
                  </a:txBody>
                  <a:tcPr/>
                </a:tc>
              </a:tr>
              <a:tr h="4661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Supported Operating Systems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Minimum Hardware Requirements Mac Pro Camera Control</a:t>
                      </a:r>
                    </a:p>
                    <a:p>
                      <a:r>
                        <a:rPr lang="en-US" sz="1400" dirty="0" smtClean="0"/>
                        <a:t>Monitor Output</a:t>
                      </a:r>
                    </a:p>
                    <a:p>
                      <a:endParaRPr lang="en-US" sz="1400" dirty="0" smtClean="0"/>
                    </a:p>
                  </a:txBody>
                  <a:tcPr/>
                </a:tc>
                <a:tc>
                  <a:txBody>
                    <a:bodyPr/>
                    <a:lstStyle/>
                    <a:p>
                      <a:r>
                        <a:rPr lang="en-US" sz="1400" dirty="0" smtClean="0"/>
                        <a:t>Mac OS X® 10.10 Yosemite, Mac OS X® 10.11 El Capitan, Windows 10</a:t>
                      </a:r>
                    </a:p>
                    <a:p>
                      <a:r>
                        <a:rPr lang="en-US" sz="1400" dirty="0" smtClean="0"/>
                        <a:t>Mac Pro (Late 2013) with Dual AMD </a:t>
                      </a:r>
                      <a:r>
                        <a:rPr lang="en-US" sz="1400" dirty="0" err="1" smtClean="0"/>
                        <a:t>FirePro</a:t>
                      </a:r>
                      <a:r>
                        <a:rPr lang="en-US" sz="1400" dirty="0" smtClean="0"/>
                        <a:t> D500. Recommended: D700</a:t>
                      </a:r>
                    </a:p>
                    <a:p>
                      <a:r>
                        <a:rPr lang="en-US" sz="1400" dirty="0" smtClean="0"/>
                        <a:t>MacBook Pro (Late 2013) with discrete GPU</a:t>
                      </a:r>
                    </a:p>
                    <a:p>
                      <a:r>
                        <a:rPr lang="en-US" sz="1400" dirty="0" smtClean="0"/>
                        <a:t>PC with quad core-i7 CPU, 16GB RAM, 2 x NVIDIA GTX 1080 GPUs</a:t>
                      </a:r>
                    </a:p>
                    <a:p>
                      <a:r>
                        <a:rPr lang="en-US" sz="1400" dirty="0" smtClean="0"/>
                        <a:t>802.11 </a:t>
                      </a:r>
                      <a:r>
                        <a:rPr lang="en-US" sz="1400" dirty="0" err="1" smtClean="0"/>
                        <a:t>Wifi</a:t>
                      </a:r>
                      <a:endParaRPr lang="en-US" sz="1400" dirty="0" smtClean="0"/>
                    </a:p>
                    <a:p>
                      <a:r>
                        <a:rPr lang="en-US" sz="1400" dirty="0" smtClean="0"/>
                        <a:t>Stereoscopic monitoring including full 3D audio with Oculus DK2 on</a:t>
                      </a:r>
                    </a:p>
                    <a:p>
                      <a:r>
                        <a:rPr lang="en-US" sz="1400" dirty="0" smtClean="0"/>
                        <a:t>Mac OS X® and Oculus Rift on Windows</a:t>
                      </a:r>
                    </a:p>
                  </a:txBody>
                  <a:tcPr/>
                </a:tc>
              </a:tr>
              <a:tr h="466196">
                <a:tc>
                  <a:txBody>
                    <a:bodyPr/>
                    <a:lstStyle/>
                    <a:p>
                      <a:r>
                        <a:rPr lang="en-US" sz="1600" dirty="0" smtClean="0"/>
                        <a:t>Supported SDI Adapters / Recorders</a:t>
                      </a:r>
                    </a:p>
                    <a:p>
                      <a:endParaRPr lang="en-US" sz="1600" dirty="0"/>
                    </a:p>
                  </a:txBody>
                  <a:tcPr/>
                </a:tc>
                <a:tc>
                  <a:txBody>
                    <a:bodyPr/>
                    <a:lstStyle/>
                    <a:p>
                      <a:r>
                        <a:rPr lang="en-US" sz="1600" dirty="0" err="1" smtClean="0"/>
                        <a:t>BlackMagic</a:t>
                      </a:r>
                      <a:r>
                        <a:rPr lang="en-US" sz="1600" dirty="0" smtClean="0"/>
                        <a:t> </a:t>
                      </a:r>
                      <a:r>
                        <a:rPr lang="en-US" sz="1600" dirty="0" err="1" smtClean="0"/>
                        <a:t>UltraStudio</a:t>
                      </a:r>
                      <a:r>
                        <a:rPr lang="en-US" sz="1600" dirty="0" smtClean="0"/>
                        <a:t> Mini Recorder (Thunderbolt)</a:t>
                      </a:r>
                    </a:p>
                    <a:p>
                      <a:r>
                        <a:rPr lang="en-US" sz="1600" dirty="0" err="1" smtClean="0"/>
                        <a:t>BlackMagic</a:t>
                      </a:r>
                      <a:r>
                        <a:rPr lang="en-US" sz="1600" dirty="0" smtClean="0"/>
                        <a:t> </a:t>
                      </a:r>
                      <a:r>
                        <a:rPr lang="en-US" sz="1600" dirty="0" err="1" smtClean="0"/>
                        <a:t>HyperDeck</a:t>
                      </a:r>
                      <a:r>
                        <a:rPr lang="en-US" sz="1600" dirty="0" smtClean="0"/>
                        <a:t> Studio Pro (Thunderbolt)</a:t>
                      </a:r>
                    </a:p>
                    <a:p>
                      <a:r>
                        <a:rPr lang="en-US" sz="1600" dirty="0" smtClean="0"/>
                        <a:t>Black Magic </a:t>
                      </a:r>
                      <a:r>
                        <a:rPr lang="en-US" sz="1600" dirty="0" err="1" smtClean="0"/>
                        <a:t>DeckLink</a:t>
                      </a:r>
                      <a:r>
                        <a:rPr lang="en-US" sz="1600" dirty="0" smtClean="0"/>
                        <a:t> Mini Recorder (</a:t>
                      </a:r>
                      <a:r>
                        <a:rPr lang="en-US" sz="1600" dirty="0" err="1" smtClean="0"/>
                        <a:t>PCIe</a:t>
                      </a:r>
                      <a:r>
                        <a:rPr lang="en-US" sz="1600" dirty="0" smtClean="0"/>
                        <a:t>)</a:t>
                      </a:r>
                    </a:p>
                  </a:txBody>
                  <a:tcPr/>
                </a:tc>
              </a:tr>
            </a:tbl>
          </a:graphicData>
        </a:graphic>
      </p:graphicFrame>
      <p:sp>
        <p:nvSpPr>
          <p:cNvPr id="3" name="Title 1"/>
          <p:cNvSpPr>
            <a:spLocks noGrp="1"/>
          </p:cNvSpPr>
          <p:nvPr>
            <p:ph type="title"/>
          </p:nvPr>
        </p:nvSpPr>
        <p:spPr>
          <a:xfrm>
            <a:off x="989011" y="617023"/>
            <a:ext cx="9404723" cy="790295"/>
          </a:xfrm>
        </p:spPr>
        <p:txBody>
          <a:bodyPr/>
          <a:lstStyle/>
          <a:p>
            <a:pPr algn="ctr" rtl="1"/>
            <a:r>
              <a:rPr lang="fa-IR" dirty="0" smtClean="0">
                <a:cs typeface="B Titr" panose="00000700000000000000" pitchFamily="2" charset="-78"/>
              </a:rPr>
              <a:t>نرم افزار </a:t>
            </a:r>
            <a:r>
              <a:rPr lang="en-US" dirty="0" smtClean="0">
                <a:cs typeface="B Titr" panose="00000700000000000000" pitchFamily="2" charset="-78"/>
              </a:rPr>
              <a:t>Remote</a:t>
            </a:r>
            <a:endParaRPr lang="en-US"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61763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Single180</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999881"/>
          </a:xfrm>
        </p:spPr>
        <p:txBody>
          <a:bodyPr>
            <a:normAutofit/>
          </a:bodyPr>
          <a:lstStyle/>
          <a:p>
            <a:pPr marL="0" indent="0" algn="r" rtl="1">
              <a:buNone/>
            </a:pPr>
            <a:r>
              <a:rPr lang="fa-IR" dirty="0" smtClean="0">
                <a:cs typeface="B Nazanin" panose="00000400000000000000" pitchFamily="2" charset="-78"/>
              </a:rPr>
              <a:t>یک تصویر تخت معمولی که به صورت محدود نرم افزاری زوایای آن نشان داده می شود</a:t>
            </a:r>
            <a:r>
              <a:rPr lang="en-US" dirty="0" smtClean="0">
                <a:cs typeface="B Nazanin" panose="00000400000000000000" pitchFamily="2" charset="-78"/>
              </a:rPr>
              <a:t> </a:t>
            </a:r>
            <a:r>
              <a:rPr lang="fa-IR" dirty="0" smtClean="0">
                <a:cs typeface="B Nazanin" panose="00000400000000000000" pitchFamily="2" charset="-78"/>
              </a:rPr>
              <a:t> با این تفاوت که به صورت عریض یا همان </a:t>
            </a:r>
            <a:r>
              <a:rPr lang="en-US" dirty="0" smtClean="0">
                <a:cs typeface="B Nazanin" panose="00000400000000000000" pitchFamily="2" charset="-78"/>
              </a:rPr>
              <a:t>Wide</a:t>
            </a:r>
            <a:r>
              <a:rPr lang="fa-IR" dirty="0" smtClean="0">
                <a:cs typeface="B Nazanin" panose="00000400000000000000" pitchFamily="2" charset="-78"/>
              </a:rPr>
              <a:t> فیلمبردرای شده است.</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6894" y="2421156"/>
            <a:ext cx="7199376" cy="35996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5464613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830606870"/>
              </p:ext>
            </p:extLst>
          </p:nvPr>
        </p:nvGraphicFramePr>
        <p:xfrm>
          <a:off x="310353" y="1644393"/>
          <a:ext cx="11526842" cy="4398116"/>
        </p:xfrm>
        <a:graphic>
          <a:graphicData uri="http://schemas.openxmlformats.org/drawingml/2006/table">
            <a:tbl>
              <a:tblPr firstRow="1" bandRow="1">
                <a:tableStyleId>{5C22544A-7EE6-4342-B048-85BDC9FD1C3A}</a:tableStyleId>
              </a:tblPr>
              <a:tblGrid>
                <a:gridCol w="3511553"/>
                <a:gridCol w="8015289"/>
              </a:tblGrid>
              <a:tr h="466196">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جزئیات فنی</a:t>
                      </a:r>
                      <a:endParaRPr lang="en-US" dirty="0">
                        <a:cs typeface="B Titr" panose="00000700000000000000" pitchFamily="2" charset="-78"/>
                      </a:endParaRPr>
                    </a:p>
                  </a:txBody>
                  <a:tcPr/>
                </a:tc>
              </a:tr>
              <a:tr h="466196">
                <a:tc>
                  <a:txBody>
                    <a:bodyPr/>
                    <a:lstStyle/>
                    <a:p>
                      <a:r>
                        <a:rPr lang="en-US" sz="1400" dirty="0" smtClean="0"/>
                        <a:t>Supported Operating System</a:t>
                      </a:r>
                      <a:endParaRPr lang="fa-IR" sz="1400" dirty="0" smtClean="0"/>
                    </a:p>
                    <a:p>
                      <a:endParaRPr lang="en-US" sz="1400" dirty="0" smtClean="0"/>
                    </a:p>
                    <a:p>
                      <a:r>
                        <a:rPr lang="en-US" sz="1400" dirty="0" smtClean="0"/>
                        <a:t>Minimum Hardware </a:t>
                      </a:r>
                      <a:r>
                        <a:rPr lang="en-US" sz="1400" dirty="0" err="1" smtClean="0"/>
                        <a:t>Requirementse</a:t>
                      </a: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Editorial Proxy Output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Video Export Formats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Audio Export Formats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Stitched Output Formats</a:t>
                      </a:r>
                    </a:p>
                    <a:p>
                      <a:endParaRPr lang="en-US" sz="1400" dirty="0" smtClean="0"/>
                    </a:p>
                  </a:txBody>
                  <a:tcPr/>
                </a:tc>
                <a:tc>
                  <a:txBody>
                    <a:bodyPr/>
                    <a:lstStyle/>
                    <a:p>
                      <a:r>
                        <a:rPr lang="en-US" sz="1400" dirty="0" smtClean="0"/>
                        <a:t>Mac OS X® 10.10 Yosemite, Mac OS X® 10.11 El Capitan, Windows 10</a:t>
                      </a:r>
                    </a:p>
                    <a:p>
                      <a:r>
                        <a:rPr lang="en-US" sz="1400" dirty="0" smtClean="0"/>
                        <a:t>Mac Pro (Late 2013) with Dual AMD </a:t>
                      </a:r>
                      <a:r>
                        <a:rPr lang="en-US" sz="1400" dirty="0" err="1" smtClean="0"/>
                        <a:t>FirePro</a:t>
                      </a:r>
                      <a:r>
                        <a:rPr lang="en-US" sz="1400" dirty="0" smtClean="0"/>
                        <a:t> D500. Recommended: D700</a:t>
                      </a:r>
                    </a:p>
                    <a:p>
                      <a:r>
                        <a:rPr lang="en-US" sz="1400" dirty="0" smtClean="0"/>
                        <a:t>PC with quad core-i7 CPU, 16GB RAM, 2 x NVIDIA GTX 1080 GPUs</a:t>
                      </a:r>
                    </a:p>
                    <a:p>
                      <a:endParaRPr lang="en-US" sz="1400" dirty="0" smtClean="0"/>
                    </a:p>
                    <a:p>
                      <a:r>
                        <a:rPr lang="en-US" sz="1400" dirty="0" smtClean="0"/>
                        <a:t>MOV </a:t>
                      </a:r>
                      <a:r>
                        <a:rPr lang="en-US" sz="1400" dirty="0" err="1" smtClean="0"/>
                        <a:t>MOV</a:t>
                      </a:r>
                      <a:r>
                        <a:rPr lang="en-US" sz="1400" dirty="0" smtClean="0"/>
                        <a:t>, </a:t>
                      </a:r>
                      <a:r>
                        <a:rPr lang="en-US" sz="1400" dirty="0" err="1" smtClean="0"/>
                        <a:t>monoscopic</a:t>
                      </a:r>
                      <a:r>
                        <a:rPr lang="en-US" sz="1400" dirty="0" smtClean="0"/>
                        <a:t> 360 degree panorama, H.264, YUV420</a:t>
                      </a:r>
                    </a:p>
                    <a:p>
                      <a:endParaRPr lang="en-US" sz="1400" dirty="0" smtClean="0"/>
                    </a:p>
                    <a:p>
                      <a:endParaRPr lang="en-US" sz="1400" dirty="0" smtClean="0"/>
                    </a:p>
                    <a:p>
                      <a:r>
                        <a:rPr lang="en-US" sz="1400" dirty="0" smtClean="0"/>
                        <a:t>DPX, 2K x 2K per lens, 10-bit, rec709</a:t>
                      </a:r>
                    </a:p>
                    <a:p>
                      <a:r>
                        <a:rPr lang="en-US" sz="1400" dirty="0" smtClean="0"/>
                        <a:t>EXR, 2K x 2K per lens, 16-bit, linear</a:t>
                      </a:r>
                    </a:p>
                    <a:p>
                      <a:r>
                        <a:rPr lang="en-US" sz="1400" dirty="0" smtClean="0"/>
                        <a:t>MP4, 2K x 2K per lens, 8-bit H.264, YUV420</a:t>
                      </a:r>
                    </a:p>
                    <a:p>
                      <a:r>
                        <a:rPr lang="en-US" sz="1400" dirty="0" smtClean="0"/>
                        <a:t>DNG, 2K x 2K per lens, 10-bit, RAW</a:t>
                      </a:r>
                    </a:p>
                    <a:p>
                      <a:endParaRPr lang="en-US" sz="1400" dirty="0" smtClean="0"/>
                    </a:p>
                    <a:p>
                      <a:r>
                        <a:rPr lang="en-US" sz="1400" dirty="0" smtClean="0"/>
                        <a:t>24bit 48kHz PCM WAV surround mix in 4.0, 5.0, 7.0 or 8.0 channel layout</a:t>
                      </a:r>
                    </a:p>
                    <a:p>
                      <a:r>
                        <a:rPr lang="en-US" sz="1400" dirty="0" smtClean="0"/>
                        <a:t>OZO Audio Interchange (Parametric) PCM WAV</a:t>
                      </a:r>
                    </a:p>
                    <a:p>
                      <a:endParaRPr lang="en-US" sz="1400" dirty="0" smtClean="0"/>
                    </a:p>
                    <a:p>
                      <a:r>
                        <a:rPr lang="en-US" sz="1400" dirty="0" smtClean="0"/>
                        <a:t>Up to 4K per eye stereoscopic 360 degree panorama as DPX, EXR or MP4</a:t>
                      </a:r>
                    </a:p>
                    <a:p>
                      <a:r>
                        <a:rPr lang="en-US" sz="1400" dirty="0" smtClean="0"/>
                        <a:t>MP4VR with OZO Audio</a:t>
                      </a:r>
                    </a:p>
                  </a:txBody>
                  <a:tcPr/>
                </a:tc>
              </a:tr>
            </a:tbl>
          </a:graphicData>
        </a:graphic>
      </p:graphicFrame>
      <p:sp>
        <p:nvSpPr>
          <p:cNvPr id="3" name="Title 1"/>
          <p:cNvSpPr>
            <a:spLocks noGrp="1"/>
          </p:cNvSpPr>
          <p:nvPr>
            <p:ph type="title"/>
          </p:nvPr>
        </p:nvSpPr>
        <p:spPr>
          <a:xfrm>
            <a:off x="989011" y="617023"/>
            <a:ext cx="9404723" cy="790295"/>
          </a:xfrm>
        </p:spPr>
        <p:txBody>
          <a:bodyPr/>
          <a:lstStyle/>
          <a:p>
            <a:pPr algn="ctr" rtl="1"/>
            <a:r>
              <a:rPr lang="fa-IR" dirty="0" smtClean="0">
                <a:cs typeface="B Titr" panose="00000700000000000000" pitchFamily="2" charset="-78"/>
              </a:rPr>
              <a:t>نرم افزار</a:t>
            </a:r>
            <a:r>
              <a:rPr lang="en-US" dirty="0" smtClean="0">
                <a:cs typeface="B Titr" panose="00000700000000000000" pitchFamily="2" charset="-78"/>
              </a:rPr>
              <a:t> </a:t>
            </a:r>
            <a:r>
              <a:rPr lang="fa-IR" dirty="0" smtClean="0">
                <a:cs typeface="B Titr" panose="00000700000000000000" pitchFamily="2" charset="-78"/>
              </a:rPr>
              <a:t>سازنده</a:t>
            </a:r>
            <a:endParaRPr lang="en-US"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9971333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771362996"/>
              </p:ext>
            </p:extLst>
          </p:nvPr>
        </p:nvGraphicFramePr>
        <p:xfrm>
          <a:off x="310353" y="1644393"/>
          <a:ext cx="11526842" cy="2051156"/>
        </p:xfrm>
        <a:graphic>
          <a:graphicData uri="http://schemas.openxmlformats.org/drawingml/2006/table">
            <a:tbl>
              <a:tblPr firstRow="1" bandRow="1">
                <a:tableStyleId>{5C22544A-7EE6-4342-B048-85BDC9FD1C3A}</a:tableStyleId>
              </a:tblPr>
              <a:tblGrid>
                <a:gridCol w="3211516"/>
                <a:gridCol w="8315326"/>
              </a:tblGrid>
              <a:tr h="466196">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جزئیات فنی</a:t>
                      </a:r>
                      <a:endParaRPr lang="en-US" dirty="0">
                        <a:cs typeface="B Titr" panose="00000700000000000000" pitchFamily="2" charset="-78"/>
                      </a:endParaRPr>
                    </a:p>
                  </a:txBody>
                  <a:tcPr/>
                </a:tc>
              </a:tr>
              <a:tr h="4661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Supported Operating Systems </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Minimum Hardware Requirements </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fa-IR" sz="1400" dirty="0" smtClean="0"/>
                    </a:p>
                    <a:p>
                      <a:r>
                        <a:rPr lang="en-US" sz="1400" dirty="0" smtClean="0"/>
                        <a:t>Supported File Formats</a:t>
                      </a:r>
                    </a:p>
                    <a:p>
                      <a:r>
                        <a:rPr lang="en-US" sz="1400" dirty="0" smtClean="0"/>
                        <a:t>Supported HMDs</a:t>
                      </a:r>
                    </a:p>
                  </a:txBody>
                  <a:tcPr/>
                </a:tc>
                <a:tc>
                  <a:txBody>
                    <a:bodyPr/>
                    <a:lstStyle/>
                    <a:p>
                      <a:r>
                        <a:rPr lang="en-US" sz="1400" dirty="0" smtClean="0"/>
                        <a:t>Mac OS X® 10.10 Yosemite, Mac OS X® 10.11 El Capitan, Windows 10</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MacBook Pro (Late 2013) with discrete GPU</a:t>
                      </a:r>
                    </a:p>
                    <a:p>
                      <a:endParaRPr lang="fa-IR" sz="1400" dirty="0" smtClean="0"/>
                    </a:p>
                    <a:p>
                      <a:r>
                        <a:rPr lang="en-US" sz="1400" dirty="0" smtClean="0"/>
                        <a:t>PC with Intel i5-4590, 8GB RAM, NVIDIA GTX 970 GPU</a:t>
                      </a:r>
                    </a:p>
                    <a:p>
                      <a:endParaRPr lang="fa-IR" sz="1400" dirty="0" smtClean="0"/>
                    </a:p>
                    <a:p>
                      <a:r>
                        <a:rPr lang="en-US" sz="1400" dirty="0" smtClean="0"/>
                        <a:t>MP4, MP4VR. </a:t>
                      </a:r>
                      <a:r>
                        <a:rPr lang="en-US" sz="1400" dirty="0" err="1" smtClean="0"/>
                        <a:t>Monoscopic</a:t>
                      </a:r>
                      <a:r>
                        <a:rPr lang="en-US" sz="1400" dirty="0" smtClean="0"/>
                        <a:t> or stereoscopic 360 degree panoramas with</a:t>
                      </a:r>
                      <a:r>
                        <a:rPr lang="fa-IR" sz="1400" dirty="0" smtClean="0"/>
                        <a:t> </a:t>
                      </a:r>
                      <a:r>
                        <a:rPr lang="en-US" sz="1400" dirty="0" smtClean="0"/>
                        <a:t>multichannel audio </a:t>
                      </a:r>
                    </a:p>
                    <a:p>
                      <a:r>
                        <a:rPr lang="en-US" sz="1400" dirty="0" smtClean="0"/>
                        <a:t>Supported HMDs Oculus DK2 on Mac OS X®, Oculus Rift on Windows</a:t>
                      </a:r>
                    </a:p>
                  </a:txBody>
                  <a:tcPr/>
                </a:tc>
              </a:tr>
            </a:tbl>
          </a:graphicData>
        </a:graphic>
      </p:graphicFrame>
      <p:sp>
        <p:nvSpPr>
          <p:cNvPr id="3" name="Title 1"/>
          <p:cNvSpPr>
            <a:spLocks noGrp="1"/>
          </p:cNvSpPr>
          <p:nvPr>
            <p:ph type="title"/>
          </p:nvPr>
        </p:nvSpPr>
        <p:spPr>
          <a:xfrm>
            <a:off x="989011" y="617023"/>
            <a:ext cx="9404723" cy="790295"/>
          </a:xfrm>
        </p:spPr>
        <p:txBody>
          <a:bodyPr/>
          <a:lstStyle/>
          <a:p>
            <a:pPr algn="ctr" rtl="1"/>
            <a:r>
              <a:rPr lang="fa-IR" dirty="0" smtClean="0">
                <a:cs typeface="B Titr" panose="00000700000000000000" pitchFamily="2" charset="-78"/>
              </a:rPr>
              <a:t>نرم افزار</a:t>
            </a:r>
            <a:r>
              <a:rPr lang="en-US" dirty="0" smtClean="0">
                <a:cs typeface="B Titr" panose="00000700000000000000" pitchFamily="2" charset="-78"/>
              </a:rPr>
              <a:t> </a:t>
            </a:r>
            <a:r>
              <a:rPr lang="fa-IR" dirty="0" smtClean="0">
                <a:cs typeface="B Titr" panose="00000700000000000000" pitchFamily="2" charset="-78"/>
              </a:rPr>
              <a:t>بازبینی</a:t>
            </a:r>
            <a:endParaRPr lang="en-US"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4250519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060398648"/>
              </p:ext>
            </p:extLst>
          </p:nvPr>
        </p:nvGraphicFramePr>
        <p:xfrm>
          <a:off x="310353" y="1644393"/>
          <a:ext cx="11526842" cy="2477876"/>
        </p:xfrm>
        <a:graphic>
          <a:graphicData uri="http://schemas.openxmlformats.org/drawingml/2006/table">
            <a:tbl>
              <a:tblPr firstRow="1" bandRow="1">
                <a:tableStyleId>{5C22544A-7EE6-4342-B048-85BDC9FD1C3A}</a:tableStyleId>
              </a:tblPr>
              <a:tblGrid>
                <a:gridCol w="3211516"/>
                <a:gridCol w="8315326"/>
              </a:tblGrid>
              <a:tr h="466196">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جزئیات فنی</a:t>
                      </a:r>
                      <a:endParaRPr lang="en-US" dirty="0">
                        <a:cs typeface="B Titr" panose="00000700000000000000" pitchFamily="2" charset="-78"/>
                      </a:endParaRPr>
                    </a:p>
                  </a:txBody>
                  <a:tcPr/>
                </a:tc>
              </a:tr>
              <a:tr h="466196">
                <a:tc>
                  <a:txBody>
                    <a:bodyPr/>
                    <a:lstStyle/>
                    <a:p>
                      <a:r>
                        <a:rPr lang="en-US" sz="1400" dirty="0" smtClean="0"/>
                        <a:t>Weight</a:t>
                      </a:r>
                    </a:p>
                    <a:p>
                      <a:r>
                        <a:rPr lang="en-US" sz="1400" dirty="0" smtClean="0"/>
                        <a:t>Construction</a:t>
                      </a:r>
                    </a:p>
                    <a:p>
                      <a:r>
                        <a:rPr lang="en-US" sz="1400" dirty="0" smtClean="0"/>
                        <a:t>Color</a:t>
                      </a:r>
                    </a:p>
                    <a:p>
                      <a:r>
                        <a:rPr lang="en-US" sz="1400" dirty="0" smtClean="0"/>
                        <a:t>Dimensions - camera head only</a:t>
                      </a:r>
                    </a:p>
                    <a:p>
                      <a:r>
                        <a:rPr lang="en-US" sz="1400" dirty="0" smtClean="0"/>
                        <a:t>Dimensions - with camera mount</a:t>
                      </a:r>
                    </a:p>
                    <a:p>
                      <a:r>
                        <a:rPr lang="en-US" sz="1400" dirty="0" smtClean="0"/>
                        <a:t>Planned Certifications</a:t>
                      </a:r>
                    </a:p>
                    <a:p>
                      <a:r>
                        <a:rPr lang="en-US" sz="1400" dirty="0" smtClean="0"/>
                        <a:t>Operating Temperature</a:t>
                      </a:r>
                    </a:p>
                    <a:p>
                      <a:r>
                        <a:rPr lang="en-US" sz="1400" dirty="0" smtClean="0"/>
                        <a:t>Storage Temperature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r>
                        <a:rPr lang="en-US" sz="1400" dirty="0" smtClean="0"/>
                        <a:t>4.2kg / 9.3lbs including Battery</a:t>
                      </a:r>
                    </a:p>
                    <a:p>
                      <a:r>
                        <a:rPr lang="en-US" sz="1400" dirty="0" smtClean="0"/>
                        <a:t>Milled </a:t>
                      </a:r>
                      <a:r>
                        <a:rPr lang="en-US" sz="1400" dirty="0" err="1" smtClean="0"/>
                        <a:t>Aluminium</a:t>
                      </a:r>
                      <a:r>
                        <a:rPr lang="en-US" sz="1400" dirty="0" smtClean="0"/>
                        <a:t> Alloy</a:t>
                      </a:r>
                    </a:p>
                    <a:p>
                      <a:r>
                        <a:rPr lang="en-US" sz="1400" dirty="0" smtClean="0"/>
                        <a:t>Lava Grey</a:t>
                      </a:r>
                    </a:p>
                    <a:p>
                      <a:r>
                        <a:rPr lang="en-US" sz="1400" dirty="0" smtClean="0"/>
                        <a:t>262,95 x 168,36 x 157,83mm / 10.4x6.7x6.3”</a:t>
                      </a:r>
                    </a:p>
                    <a:p>
                      <a:r>
                        <a:rPr lang="en-US" sz="1400" dirty="0" smtClean="0"/>
                        <a:t>262,95 x 168,36 x 238mm / 10.4x6.7x9.4”</a:t>
                      </a:r>
                    </a:p>
                    <a:p>
                      <a:r>
                        <a:rPr lang="en-US" sz="1400" dirty="0" smtClean="0"/>
                        <a:t>CE, FCC Part 15 Class B</a:t>
                      </a:r>
                    </a:p>
                    <a:p>
                      <a:r>
                        <a:rPr lang="en-US" sz="1400" dirty="0" smtClean="0"/>
                        <a:t>0C to +25C (+32F to +77F)</a:t>
                      </a:r>
                    </a:p>
                    <a:p>
                      <a:r>
                        <a:rPr lang="en-US" sz="1400" dirty="0" smtClean="0"/>
                        <a:t>-40C to +50C (-4F to +122F)</a:t>
                      </a:r>
                    </a:p>
                  </a:txBody>
                  <a:tcPr/>
                </a:tc>
              </a:tr>
            </a:tbl>
          </a:graphicData>
        </a:graphic>
      </p:graphicFrame>
      <p:sp>
        <p:nvSpPr>
          <p:cNvPr id="3" name="Title 1"/>
          <p:cNvSpPr>
            <a:spLocks noGrp="1"/>
          </p:cNvSpPr>
          <p:nvPr>
            <p:ph type="title"/>
          </p:nvPr>
        </p:nvSpPr>
        <p:spPr>
          <a:xfrm>
            <a:off x="989011" y="617023"/>
            <a:ext cx="9404723" cy="790295"/>
          </a:xfrm>
        </p:spPr>
        <p:txBody>
          <a:bodyPr/>
          <a:lstStyle/>
          <a:p>
            <a:pPr algn="ctr" rtl="1"/>
            <a:r>
              <a:rPr lang="fa-IR" dirty="0" smtClean="0">
                <a:cs typeface="B Titr" panose="00000700000000000000" pitchFamily="2" charset="-78"/>
              </a:rPr>
              <a:t>مشخصات ظاهری</a:t>
            </a:r>
            <a:endParaRPr lang="en-US"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3187172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LivePlanet Camera</a:t>
            </a:r>
            <a:br>
              <a:rPr lang="en-US" b="1" dirty="0"/>
            </a:b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1090614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LivePlanet Camera</a:t>
            </a:r>
            <a:br>
              <a:rPr lang="en-US" dirty="0">
                <a:cs typeface="B Titr" panose="00000700000000000000" pitchFamily="2" charset="-78"/>
              </a:rPr>
            </a:br>
            <a:endParaRPr lang="en-US" dirty="0">
              <a:cs typeface="B Titr" panose="00000700000000000000" pitchFamily="2" charset="-78"/>
            </a:endParaRPr>
          </a:p>
        </p:txBody>
      </p:sp>
      <p:sp>
        <p:nvSpPr>
          <p:cNvPr id="3" name="Content Placeholder 2"/>
          <p:cNvSpPr>
            <a:spLocks noGrp="1"/>
          </p:cNvSpPr>
          <p:nvPr>
            <p:ph idx="1"/>
          </p:nvPr>
        </p:nvSpPr>
        <p:spPr>
          <a:xfrm>
            <a:off x="528638" y="1304118"/>
            <a:ext cx="9522196" cy="660413"/>
          </a:xfrm>
        </p:spPr>
        <p:txBody>
          <a:bodyPr>
            <a:normAutofit lnSpcReduction="10000"/>
          </a:bodyPr>
          <a:lstStyle/>
          <a:p>
            <a:pPr marL="0" indent="0" algn="just" rtl="1">
              <a:buNone/>
            </a:pPr>
            <a:r>
              <a:rPr lang="fa-IR" dirty="0" smtClean="0">
                <a:cs typeface="B Nazanin" panose="00000400000000000000" pitchFamily="2" charset="-78"/>
              </a:rPr>
              <a:t>یک محصول با کیفیت و فوق العاده با قابلیت ضبط استروسکوپیک و استریم زنده که تصاویر را با یک </a:t>
            </a:r>
            <a:r>
              <a:rPr lang="en-US" dirty="0" smtClean="0">
                <a:cs typeface="B Nazanin" panose="00000400000000000000" pitchFamily="2" charset="-78"/>
              </a:rPr>
              <a:t>Solution</a:t>
            </a:r>
            <a:r>
              <a:rPr lang="fa-IR" dirty="0" smtClean="0">
                <a:cs typeface="B Nazanin" panose="00000400000000000000" pitchFamily="2" charset="-78"/>
              </a:rPr>
              <a:t> کامل و </a:t>
            </a:r>
            <a:r>
              <a:rPr lang="en-US" dirty="0" smtClean="0">
                <a:cs typeface="B Nazanin" panose="00000400000000000000" pitchFamily="2" charset="-78"/>
              </a:rPr>
              <a:t>End to End</a:t>
            </a:r>
            <a:r>
              <a:rPr lang="fa-IR" dirty="0" smtClean="0">
                <a:cs typeface="B Nazanin" panose="00000400000000000000" pitchFamily="2" charset="-78"/>
              </a:rPr>
              <a:t> با کیفیت </a:t>
            </a:r>
            <a:r>
              <a:rPr lang="en-US" dirty="0" smtClean="0">
                <a:cs typeface="B Nazanin" panose="00000400000000000000" pitchFamily="2" charset="-78"/>
              </a:rPr>
              <a:t>4k</a:t>
            </a:r>
            <a:r>
              <a:rPr lang="fa-IR" dirty="0" smtClean="0">
                <a:cs typeface="B Nazanin" panose="00000400000000000000" pitchFamily="2" charset="-78"/>
              </a:rPr>
              <a:t> انتقال داده و به شما فرصت می دهد تا درون </a:t>
            </a:r>
            <a:r>
              <a:rPr lang="en-US" dirty="0" smtClean="0">
                <a:cs typeface="B Nazanin" panose="00000400000000000000" pitchFamily="2" charset="-78"/>
              </a:rPr>
              <a:t>VR</a:t>
            </a:r>
            <a:r>
              <a:rPr lang="fa-IR" dirty="0" smtClean="0">
                <a:cs typeface="B Nazanin" panose="00000400000000000000" pitchFamily="2" charset="-78"/>
              </a:rPr>
              <a:t> خود زندگی کنید!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768" y="2033748"/>
            <a:ext cx="6086475" cy="440255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111149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74884414"/>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3840 x 2160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25</a:t>
                      </a:r>
                      <a:r>
                        <a:rPr lang="fa-IR" baseline="0" dirty="0" smtClean="0">
                          <a:cs typeface="B Nazanin" panose="00000400000000000000" pitchFamily="2" charset="-78"/>
                        </a:rPr>
                        <a:t>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8500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800" dirty="0" smtClean="0">
                          <a:cs typeface="B Nazanin" panose="00000400000000000000" pitchFamily="2" charset="-78"/>
                        </a:rPr>
                        <a:t>http://liveplanet.net/</a:t>
                      </a:r>
                      <a:endParaRPr lang="en-US" sz="18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4946304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313768922"/>
              </p:ext>
            </p:extLst>
          </p:nvPr>
        </p:nvGraphicFramePr>
        <p:xfrm>
          <a:off x="310353" y="1644393"/>
          <a:ext cx="11526842" cy="4154276"/>
        </p:xfrm>
        <a:graphic>
          <a:graphicData uri="http://schemas.openxmlformats.org/drawingml/2006/table">
            <a:tbl>
              <a:tblPr firstRow="1" bandRow="1">
                <a:tableStyleId>{5C22544A-7EE6-4342-B048-85BDC9FD1C3A}</a:tableStyleId>
              </a:tblPr>
              <a:tblGrid>
                <a:gridCol w="3211516"/>
                <a:gridCol w="8315326"/>
              </a:tblGrid>
              <a:tr h="466196">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جزئیات فنی</a:t>
                      </a:r>
                      <a:endParaRPr lang="en-US" dirty="0">
                        <a:cs typeface="B Titr" panose="00000700000000000000" pitchFamily="2" charset="-78"/>
                      </a:endParaRPr>
                    </a:p>
                  </a:txBody>
                  <a:tcPr/>
                </a:tc>
              </a:tr>
              <a:tr h="4661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Live Planet VR Camera sports HD-SDI and HDMI outputs</a:t>
                      </a:r>
                    </a:p>
                  </a:txBody>
                  <a:tcPr/>
                </a:tc>
                <a:tc>
                  <a:txBody>
                    <a:bodyPr/>
                    <a:lstStyle/>
                    <a:p>
                      <a:r>
                        <a:rPr lang="en-US" sz="1400" dirty="0" smtClean="0"/>
                        <a:t>It has two USB 3.0 ports and an Ethernet connection.</a:t>
                      </a:r>
                    </a:p>
                    <a:p>
                      <a:r>
                        <a:rPr lang="en-US" sz="1400" dirty="0" smtClean="0"/>
                        <a:t>One can record sessions directly to the 512 GB internal storage.</a:t>
                      </a:r>
                    </a:p>
                    <a:p>
                      <a:r>
                        <a:rPr lang="en-US" sz="1400" dirty="0" smtClean="0"/>
                        <a:t>It supports HLS and MPEG-DASH output protocols.</a:t>
                      </a:r>
                    </a:p>
                    <a:p>
                      <a:r>
                        <a:rPr lang="en-US" sz="1400" dirty="0" smtClean="0"/>
                        <a:t>It can live stream at 4k at 30 with 3D 360 stills at 67 megapixels.</a:t>
                      </a:r>
                    </a:p>
                    <a:p>
                      <a:r>
                        <a:rPr lang="en-US" sz="1400" dirty="0" smtClean="0"/>
                        <a:t>The lenses are offset by 3 lenses this creates a greater IPD for greater 3D effect.</a:t>
                      </a:r>
                    </a:p>
                    <a:p>
                      <a:r>
                        <a:rPr lang="en-US" sz="1400" dirty="0" smtClean="0"/>
                        <a:t>It works through Ethernet or Wi-Fi.</a:t>
                      </a:r>
                    </a:p>
                  </a:txBody>
                  <a:tcPr/>
                </a:tc>
              </a:tr>
              <a:tr h="4661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r>
                        <a:rPr lang="en-US" sz="1400" dirty="0" smtClean="0"/>
                        <a:t>Sports and many music concerts are also well-suited to live VR and with the DVR-like rewind feature, the platform makes sure that you don’t miss anything.</a:t>
                      </a:r>
                    </a:p>
                    <a:p>
                      <a:r>
                        <a:rPr lang="en-US" sz="1400" dirty="0" smtClean="0"/>
                        <a:t>The Live Planet VR Camera can also stream into traditional video formats from different angles with a multi-cam shoot from one camera.</a:t>
                      </a:r>
                    </a:p>
                  </a:txBody>
                  <a:tcPr/>
                </a:tc>
              </a:tr>
              <a:tr h="4661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Tech Specifications</a:t>
                      </a:r>
                    </a:p>
                  </a:txBody>
                  <a:tcPr/>
                </a:tc>
                <a:tc>
                  <a:txBody>
                    <a:bodyPr/>
                    <a:lstStyle/>
                    <a:p>
                      <a:r>
                        <a:rPr lang="en-US" sz="1400" dirty="0" smtClean="0"/>
                        <a:t>Image Processor (GPU) </a:t>
                      </a:r>
                      <a:r>
                        <a:rPr lang="en-US" sz="1400" dirty="0" err="1" smtClean="0"/>
                        <a:t>Nvidia</a:t>
                      </a:r>
                      <a:r>
                        <a:rPr lang="en-US" sz="1400" dirty="0" smtClean="0"/>
                        <a:t> </a:t>
                      </a:r>
                      <a:r>
                        <a:rPr lang="en-US" sz="1400" dirty="0" err="1" smtClean="0"/>
                        <a:t>Tegra</a:t>
                      </a:r>
                      <a:r>
                        <a:rPr lang="en-US" sz="1400" dirty="0" smtClean="0"/>
                        <a:t> X1</a:t>
                      </a:r>
                    </a:p>
                    <a:p>
                      <a:r>
                        <a:rPr lang="en-US" sz="1400" dirty="0" smtClean="0"/>
                        <a:t>Internal Storage – 512 GB</a:t>
                      </a:r>
                    </a:p>
                    <a:p>
                      <a:r>
                        <a:rPr lang="en-US" sz="1400" dirty="0" smtClean="0"/>
                        <a:t>Vertical Rolling Shutter</a:t>
                      </a:r>
                    </a:p>
                    <a:p>
                      <a:r>
                        <a:rPr lang="en-US" sz="1400" dirty="0" smtClean="0"/>
                        <a:t>Uniform Pixel Blending</a:t>
                      </a:r>
                    </a:p>
                    <a:p>
                      <a:r>
                        <a:rPr lang="en-US" sz="1400" dirty="0" smtClean="0"/>
                        <a:t>Input USB 3.0 x2 with Analog Audio</a:t>
                      </a:r>
                    </a:p>
                    <a:p>
                      <a:r>
                        <a:rPr lang="en-US" sz="1400" dirty="0" smtClean="0"/>
                        <a:t>Outputs HD-SDI and HDMI</a:t>
                      </a:r>
                    </a:p>
                  </a:txBody>
                  <a:tcPr/>
                </a:tc>
              </a:tr>
            </a:tbl>
          </a:graphicData>
        </a:graphic>
      </p:graphicFrame>
      <p:sp>
        <p:nvSpPr>
          <p:cNvPr id="3" name="Title 1"/>
          <p:cNvSpPr>
            <a:spLocks noGrp="1"/>
          </p:cNvSpPr>
          <p:nvPr>
            <p:ph type="title"/>
          </p:nvPr>
        </p:nvSpPr>
        <p:spPr>
          <a:xfrm>
            <a:off x="989011" y="617023"/>
            <a:ext cx="9404723" cy="790295"/>
          </a:xfrm>
        </p:spPr>
        <p:txBody>
          <a:bodyPr/>
          <a:lstStyle/>
          <a:p>
            <a:pPr algn="ctr" rtl="1"/>
            <a:r>
              <a:rPr lang="fa-IR" dirty="0">
                <a:cs typeface="B Titr" panose="00000700000000000000" pitchFamily="2" charset="-78"/>
              </a:rPr>
              <a:t>جزئیات فنی </a:t>
            </a:r>
            <a:r>
              <a:rPr lang="en-US" dirty="0">
                <a:cs typeface="B Titr" panose="00000700000000000000" pitchFamily="2" charset="-78"/>
              </a:rPr>
              <a:t>LivePlanet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026708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2538366475"/>
              </p:ext>
            </p:extLst>
          </p:nvPr>
        </p:nvGraphicFramePr>
        <p:xfrm>
          <a:off x="310353" y="1644393"/>
          <a:ext cx="11526842" cy="3758036"/>
        </p:xfrm>
        <a:graphic>
          <a:graphicData uri="http://schemas.openxmlformats.org/drawingml/2006/table">
            <a:tbl>
              <a:tblPr firstRow="1" bandRow="1">
                <a:tableStyleId>{5C22544A-7EE6-4342-B048-85BDC9FD1C3A}</a:tableStyleId>
              </a:tblPr>
              <a:tblGrid>
                <a:gridCol w="3211516"/>
                <a:gridCol w="8315326"/>
              </a:tblGrid>
              <a:tr h="466196">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جزئیات فنی</a:t>
                      </a:r>
                      <a:endParaRPr lang="en-US" dirty="0">
                        <a:cs typeface="B Titr" panose="00000700000000000000" pitchFamily="2" charset="-78"/>
                      </a:endParaRPr>
                    </a:p>
                  </a:txBody>
                  <a:tcPr/>
                </a:tc>
              </a:tr>
              <a:tr h="4661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Maximum Live fps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Maximum Recorded fps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Output Video Options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On Board Stitching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Camera</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platform/processor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Approximately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Optics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4k @ 30 fps and output resolution of 4096 x 4096</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4k @ 30 fps and output resolution of 4096 x 4096</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Broadcast live video in </a:t>
                      </a:r>
                      <a:r>
                        <a:rPr lang="en-US" sz="1400" dirty="0" err="1" smtClean="0"/>
                        <a:t>realtime</a:t>
                      </a:r>
                      <a:r>
                        <a:rPr lang="en-US" sz="1400" dirty="0" smtClean="0"/>
                        <a:t> ,</a:t>
                      </a:r>
                      <a:r>
                        <a:rPr lang="en-US" sz="1400" baseline="0" dirty="0" smtClean="0"/>
                        <a:t> </a:t>
                      </a:r>
                      <a:r>
                        <a:rPr lang="en-US" sz="1400" dirty="0" smtClean="0"/>
                        <a:t>Record sources and/or output video to </a:t>
                      </a:r>
                      <a:r>
                        <a:rPr lang="en-US" sz="1400" dirty="0" err="1" smtClean="0"/>
                        <a:t>microSD</a:t>
                      </a:r>
                      <a:r>
                        <a:rPr lang="en-US" sz="1400" dirty="0" smtClean="0"/>
                        <a:t> card</a:t>
                      </a:r>
                      <a:r>
                        <a:rPr lang="fa-IR" sz="1400" baseline="0" dirty="0" smtClean="0"/>
                        <a:t> </a:t>
                      </a:r>
                      <a:r>
                        <a:rPr lang="en-US" sz="1400" dirty="0" smtClean="0"/>
                        <a:t>On the fly uniform pixel blending.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Proprietary solutions for perfect stereoscopic stitching.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Circular array of 16 cameras</a:t>
                      </a:r>
                      <a:br>
                        <a:rPr lang="en-US" sz="1400" dirty="0" smtClean="0"/>
                      </a:br>
                      <a:r>
                        <a:rPr lang="en-US" sz="1400" dirty="0" smtClean="0"/>
                        <a:t>Custom designed FPGA combined with custom PCBs </a:t>
                      </a:r>
                      <a:r>
                        <a:rPr lang="fa-IR" sz="1400" dirty="0" smtClean="0"/>
                        <a:t/>
                      </a:r>
                      <a:br>
                        <a:rPr lang="fa-IR" sz="1400" dirty="0" smtClean="0"/>
                      </a:br>
                      <a:r>
                        <a:rPr lang="en-US" sz="1400" dirty="0" smtClean="0"/>
                        <a:t>NVIDIA </a:t>
                      </a:r>
                      <a:r>
                        <a:rPr lang="en-US" sz="1400" dirty="0" err="1" smtClean="0"/>
                        <a:t>Tegra</a:t>
                      </a:r>
                      <a:r>
                        <a:rPr lang="en-US" sz="1400" dirty="0" smtClean="0"/>
                        <a:t> TX2 Image Processor (GPU)</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70mm IPD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16 FHD lenses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2x (360 x 180) FOV</a:t>
                      </a:r>
                    </a:p>
                    <a:p>
                      <a:endParaRPr lang="en-US" sz="1400" dirty="0" smtClean="0"/>
                    </a:p>
                  </a:txBody>
                  <a:tcPr/>
                </a:tc>
              </a:tr>
            </a:tbl>
          </a:graphicData>
        </a:graphic>
      </p:graphicFrame>
      <p:sp>
        <p:nvSpPr>
          <p:cNvPr id="3" name="Title 1"/>
          <p:cNvSpPr>
            <a:spLocks noGrp="1"/>
          </p:cNvSpPr>
          <p:nvPr>
            <p:ph type="title"/>
          </p:nvPr>
        </p:nvSpPr>
        <p:spPr>
          <a:xfrm>
            <a:off x="989011" y="617023"/>
            <a:ext cx="9404723" cy="790295"/>
          </a:xfrm>
        </p:spPr>
        <p:txBody>
          <a:bodyPr/>
          <a:lstStyle/>
          <a:p>
            <a:pPr algn="ctr" rtl="1"/>
            <a:r>
              <a:rPr lang="fa-IR" dirty="0">
                <a:cs typeface="B Titr" panose="00000700000000000000" pitchFamily="2" charset="-78"/>
              </a:rPr>
              <a:t>جزئیات فنی </a:t>
            </a:r>
            <a:r>
              <a:rPr lang="en-US" dirty="0">
                <a:cs typeface="B Titr" panose="00000700000000000000" pitchFamily="2" charset="-78"/>
              </a:rPr>
              <a:t>LivePlanet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612004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912917844"/>
              </p:ext>
            </p:extLst>
          </p:nvPr>
        </p:nvGraphicFramePr>
        <p:xfrm>
          <a:off x="310353" y="1644393"/>
          <a:ext cx="11526842" cy="4702916"/>
        </p:xfrm>
        <a:graphic>
          <a:graphicData uri="http://schemas.openxmlformats.org/drawingml/2006/table">
            <a:tbl>
              <a:tblPr firstRow="1" bandRow="1">
                <a:tableStyleId>{5C22544A-7EE6-4342-B048-85BDC9FD1C3A}</a:tableStyleId>
              </a:tblPr>
              <a:tblGrid>
                <a:gridCol w="3211516"/>
                <a:gridCol w="8315326"/>
              </a:tblGrid>
              <a:tr h="466196">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جزئیات فنی</a:t>
                      </a:r>
                      <a:endParaRPr lang="en-US" dirty="0">
                        <a:cs typeface="B Titr" panose="00000700000000000000" pitchFamily="2" charset="-78"/>
                      </a:endParaRPr>
                    </a:p>
                  </a:txBody>
                  <a:tcPr/>
                </a:tc>
              </a:tr>
              <a:tr h="4661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Supply voltage </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Length/Diameter</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Height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Weight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Aluminium</a:t>
                      </a:r>
                      <a:r>
                        <a:rPr lang="en-US" sz="1400" dirty="0" smtClean="0"/>
                        <a:t> body construction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Video (live/</a:t>
                      </a:r>
                      <a:r>
                        <a:rPr lang="en-US" sz="1400" dirty="0" err="1" smtClean="0"/>
                        <a:t>vod</a:t>
                      </a:r>
                      <a:r>
                        <a:rPr lang="en-US" sz="1400" dirty="0" smtClean="0"/>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Full output FOV</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r>
                        <a:rPr lang="en-US" sz="1400" dirty="0" smtClean="0"/>
                        <a:t>12V DC 4A regulation power adapter</a:t>
                      </a:r>
                    </a:p>
                    <a:p>
                      <a:r>
                        <a:rPr lang="en-US" sz="1400" dirty="0" smtClean="0"/>
                        <a:t>: 3.94” / 10cm</a:t>
                      </a:r>
                    </a:p>
                    <a:p>
                      <a:r>
                        <a:rPr lang="en-US" sz="1400" dirty="0" smtClean="0"/>
                        <a:t>: 3.54” / 9cm</a:t>
                      </a:r>
                    </a:p>
                    <a:p>
                      <a:r>
                        <a:rPr lang="en-US" sz="1400" dirty="0" smtClean="0"/>
                        <a:t>~ 1.5lb</a:t>
                      </a:r>
                    </a:p>
                    <a:p>
                      <a:r>
                        <a:rPr lang="en-US" sz="1400" dirty="0" smtClean="0"/>
                        <a:t>Multiple fans for thermal dissipation</a:t>
                      </a:r>
                    </a:p>
                    <a:p>
                      <a:r>
                        <a:rPr lang="en-US" sz="1400" dirty="0" err="1" smtClean="0"/>
                        <a:t>Aluminium</a:t>
                      </a:r>
                      <a:r>
                        <a:rPr lang="en-US" sz="1400" dirty="0" smtClean="0"/>
                        <a:t> heat sink</a:t>
                      </a:r>
                    </a:p>
                    <a:p>
                      <a:endParaRPr lang="en-US" sz="1400" dirty="0" smtClean="0"/>
                    </a:p>
                    <a:p>
                      <a:r>
                        <a:rPr lang="en-US" sz="1400" dirty="0" smtClean="0"/>
                        <a:t>H264 video format (MP4 container for recording)</a:t>
                      </a:r>
                    </a:p>
                    <a:p>
                      <a:r>
                        <a:rPr lang="en-US" sz="1400" dirty="0" smtClean="0"/>
                        <a:t>RTMP for transmission to transcoding servers. Custom protocol </a:t>
                      </a:r>
                    </a:p>
                    <a:p>
                      <a:endParaRPr lang="en-US" sz="1400" dirty="0" smtClean="0"/>
                    </a:p>
                    <a:p>
                      <a:r>
                        <a:rPr lang="en-US" sz="1400" dirty="0" smtClean="0"/>
                        <a:t>Traditional 2D video, </a:t>
                      </a:r>
                      <a:r>
                        <a:rPr lang="en-US" sz="1400" dirty="0" err="1" smtClean="0"/>
                        <a:t>monoscopic</a:t>
                      </a:r>
                      <a:r>
                        <a:rPr lang="en-US" sz="1400" dirty="0" smtClean="0"/>
                        <a:t> and stereoscopic output</a:t>
                      </a:r>
                    </a:p>
                    <a:p>
                      <a:r>
                        <a:rPr lang="en-US" sz="1400" dirty="0" err="1" smtClean="0"/>
                        <a:t>Equirectangular</a:t>
                      </a:r>
                      <a:r>
                        <a:rPr lang="en-US" sz="1400" dirty="0" smtClean="0"/>
                        <a:t> output projection (4096 x 2048 / per eye) Over/Under 4K stack</a:t>
                      </a:r>
                    </a:p>
                    <a:p>
                      <a:endParaRPr lang="en-US" sz="1400" dirty="0" smtClean="0"/>
                    </a:p>
                  </a:txBody>
                  <a:tcPr/>
                </a:tc>
              </a:tr>
              <a:tr h="4661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Features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Optical audio input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Wi-Fi and </a:t>
                      </a:r>
                      <a:r>
                        <a:rPr lang="en-US" sz="1400" dirty="0" err="1" smtClean="0"/>
                        <a:t>ethernet</a:t>
                      </a:r>
                      <a:r>
                        <a:rPr lang="en-US" sz="1400" dirty="0" smtClean="0"/>
                        <a:t> networks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Removable </a:t>
                      </a:r>
                      <a:r>
                        <a:rPr lang="en-US" sz="1400" dirty="0" err="1" smtClean="0"/>
                        <a:t>microSD</a:t>
                      </a:r>
                      <a:r>
                        <a:rPr lang="en-US" sz="1400" dirty="0" smtClean="0"/>
                        <a:t>-card storage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Cloud recording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HDMI port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USB port</a:t>
                      </a:r>
                    </a:p>
                  </a:txBody>
                  <a:tcPr/>
                </a:tc>
              </a:tr>
            </a:tbl>
          </a:graphicData>
        </a:graphic>
      </p:graphicFrame>
      <p:sp>
        <p:nvSpPr>
          <p:cNvPr id="3" name="Title 1"/>
          <p:cNvSpPr>
            <a:spLocks noGrp="1"/>
          </p:cNvSpPr>
          <p:nvPr>
            <p:ph type="title"/>
          </p:nvPr>
        </p:nvSpPr>
        <p:spPr>
          <a:xfrm>
            <a:off x="989011" y="617023"/>
            <a:ext cx="9404723" cy="790295"/>
          </a:xfrm>
        </p:spPr>
        <p:txBody>
          <a:bodyPr/>
          <a:lstStyle/>
          <a:p>
            <a:pPr algn="ctr" rtl="1"/>
            <a:r>
              <a:rPr lang="fa-IR" dirty="0">
                <a:cs typeface="B Titr" panose="00000700000000000000" pitchFamily="2" charset="-78"/>
              </a:rPr>
              <a:t>جزئیات فنی </a:t>
            </a:r>
            <a:r>
              <a:rPr lang="en-US" dirty="0">
                <a:cs typeface="B Titr" panose="00000700000000000000" pitchFamily="2" charset="-78"/>
              </a:rPr>
              <a:t>LivePlanet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8963481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3138"/>
          </a:xfrm>
        </p:spPr>
        <p:txBody>
          <a:bodyPr/>
          <a:lstStyle/>
          <a:p>
            <a:pPr algn="ctr" rtl="1"/>
            <a:r>
              <a:rPr lang="fa-IR" dirty="0" smtClean="0">
                <a:cs typeface="B Titr" panose="00000700000000000000" pitchFamily="2" charset="-78"/>
              </a:rPr>
              <a:t>سایر ویژگی های</a:t>
            </a:r>
            <a:r>
              <a:rPr lang="en-US" dirty="0" smtClean="0">
                <a:cs typeface="B Titr" panose="00000700000000000000" pitchFamily="2" charset="-78"/>
              </a:rPr>
              <a:t>LivePlanet</a:t>
            </a:r>
            <a:endParaRPr lang="en-US" dirty="0">
              <a:cs typeface="B Titr" panose="00000700000000000000" pitchFamily="2" charset="-78"/>
            </a:endParaRPr>
          </a:p>
        </p:txBody>
      </p:sp>
      <p:sp>
        <p:nvSpPr>
          <p:cNvPr id="3" name="Content Placeholder 2"/>
          <p:cNvSpPr>
            <a:spLocks noGrp="1"/>
          </p:cNvSpPr>
          <p:nvPr>
            <p:ph idx="1"/>
          </p:nvPr>
        </p:nvSpPr>
        <p:spPr>
          <a:xfrm>
            <a:off x="221457" y="1252818"/>
            <a:ext cx="11501438" cy="5369438"/>
          </a:xfrm>
        </p:spPr>
        <p:txBody>
          <a:bodyPr>
            <a:normAutofit/>
          </a:bodyPr>
          <a:lstStyle/>
          <a:p>
            <a:endParaRPr lang="en-US" dirty="0"/>
          </a:p>
          <a:p>
            <a:r>
              <a:rPr lang="en-US" dirty="0"/>
              <a:t>Sony image sensor</a:t>
            </a:r>
          </a:p>
          <a:p>
            <a:r>
              <a:rPr lang="en-US" dirty="0" err="1"/>
              <a:t>Sunex</a:t>
            </a:r>
            <a:r>
              <a:rPr lang="en-US" dirty="0"/>
              <a:t> individual lens 180 FOV (eliminating need for up-facing camera)</a:t>
            </a:r>
          </a:p>
          <a:p>
            <a:r>
              <a:rPr lang="en-US" dirty="0"/>
              <a:t>Image Signal Processing</a:t>
            </a:r>
          </a:p>
          <a:p>
            <a:r>
              <a:rPr lang="en-US" dirty="0"/>
              <a:t>Macro and per-sensor exposure</a:t>
            </a:r>
          </a:p>
          <a:p>
            <a:r>
              <a:rPr lang="en-US" dirty="0"/>
              <a:t>Manual white </a:t>
            </a:r>
            <a:r>
              <a:rPr lang="en-US" dirty="0" err="1"/>
              <a:t>balancewith</a:t>
            </a:r>
            <a:r>
              <a:rPr lang="en-US" dirty="0"/>
              <a:t> switchable multi-streams and embedded meta-data supplying HUDs</a:t>
            </a:r>
            <a:r>
              <a:rPr lang="en-US" dirty="0" smtClean="0"/>
              <a:t>.</a:t>
            </a:r>
          </a:p>
          <a:p>
            <a:r>
              <a:rPr lang="en-US" dirty="0" err="1" smtClean="0"/>
              <a:t>Syncronization</a:t>
            </a:r>
            <a:r>
              <a:rPr lang="en-US" dirty="0" smtClean="0"/>
              <a:t> </a:t>
            </a:r>
            <a:r>
              <a:rPr lang="en-US" dirty="0"/>
              <a:t>between sensors</a:t>
            </a:r>
          </a:p>
          <a:p>
            <a:r>
              <a:rPr lang="en-US" dirty="0"/>
              <a:t>30 fps live </a:t>
            </a:r>
            <a:r>
              <a:rPr lang="en-US" dirty="0" err="1"/>
              <a:t>framerate</a:t>
            </a:r>
            <a:endParaRPr lang="en-US" dirty="0"/>
          </a:p>
          <a:p>
            <a:r>
              <a:rPr lang="en-US" dirty="0"/>
              <a:t>30 fps capture </a:t>
            </a:r>
            <a:r>
              <a:rPr lang="en-US" dirty="0" err="1"/>
              <a:t>framerate</a:t>
            </a:r>
            <a:endParaRPr lang="en-US" dirty="0"/>
          </a:p>
          <a:p>
            <a:r>
              <a:rPr lang="en-US" dirty="0"/>
              <a:t>Vertically rolling </a:t>
            </a:r>
            <a:r>
              <a:rPr lang="en-US" dirty="0" smtClean="0"/>
              <a:t>shutter</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53675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Side By Side</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999881"/>
          </a:xfrm>
        </p:spPr>
        <p:txBody>
          <a:bodyPr>
            <a:normAutofit lnSpcReduction="10000"/>
          </a:bodyPr>
          <a:lstStyle/>
          <a:p>
            <a:pPr marL="0" indent="0" algn="just" rtl="1">
              <a:buNone/>
            </a:pPr>
            <a:r>
              <a:rPr lang="fa-IR" dirty="0" smtClean="0">
                <a:cs typeface="B Nazanin" panose="00000400000000000000" pitchFamily="2" charset="-78"/>
              </a:rPr>
              <a:t>این مدل نمایش تصویر همان مدل معروف و مشخص در عینک های </a:t>
            </a:r>
            <a:r>
              <a:rPr lang="en-US" dirty="0" err="1" smtClean="0">
                <a:cs typeface="B Nazanin" panose="00000400000000000000" pitchFamily="2" charset="-78"/>
              </a:rPr>
              <a:t>Carb</a:t>
            </a:r>
            <a:r>
              <a:rPr lang="en-US" dirty="0" err="1">
                <a:cs typeface="B Nazanin" panose="00000400000000000000" pitchFamily="2" charset="-78"/>
              </a:rPr>
              <a:t>o</a:t>
            </a:r>
            <a:r>
              <a:rPr lang="en-US" dirty="0" err="1" smtClean="0">
                <a:cs typeface="B Nazanin" panose="00000400000000000000" pitchFamily="2" charset="-78"/>
              </a:rPr>
              <a:t>ard</a:t>
            </a:r>
            <a:r>
              <a:rPr lang="fa-IR" dirty="0" smtClean="0">
                <a:cs typeface="B Nazanin" panose="00000400000000000000" pitchFamily="2" charset="-78"/>
              </a:rPr>
              <a:t> است که صفحه به دو تصویر کنار هم تقسیم می شود و دو تصویر با اندک تفاوتی در زاویه دوربین و موقعیت دوربین (که بر اساس تفاوت نوع دید در دو چشم انسان) است نمایش داده می شوند.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712" y="2730756"/>
            <a:ext cx="7199376" cy="35996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9788726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smtClean="0"/>
              <a:t>GoPro Omni</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2455783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OMNI</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4506834" cy="5312682"/>
          </a:xfrm>
        </p:spPr>
        <p:txBody>
          <a:bodyPr>
            <a:normAutofit/>
          </a:bodyPr>
          <a:lstStyle/>
          <a:p>
            <a:pPr marL="0" indent="0" algn="just" rtl="1">
              <a:buNone/>
            </a:pPr>
            <a:r>
              <a:rPr lang="fa-IR" dirty="0">
                <a:cs typeface="B Nazanin" panose="00000400000000000000" pitchFamily="2" charset="-78"/>
              </a:rPr>
              <a:t>گوپرو در ابتدا دوربین جدید </a:t>
            </a:r>
            <a:r>
              <a:rPr lang="en-US" dirty="0">
                <a:cs typeface="B Nazanin" panose="00000400000000000000" pitchFamily="2" charset="-78"/>
              </a:rPr>
              <a:t>Omni VR </a:t>
            </a:r>
            <a:r>
              <a:rPr lang="fa-IR" dirty="0">
                <a:cs typeface="B Nazanin" panose="00000400000000000000" pitchFamily="2" charset="-78"/>
              </a:rPr>
              <a:t>را معرفی کرد که شامل ۶ دوربین همگام‌سازی شده است که این شرکت آن را آرایه‌های کروی نام نهاده است که البته بیشتر به مکعب مربع لبه گرد شباهت دارد تا یک حجم کروی شکل.</a:t>
            </a:r>
          </a:p>
          <a:p>
            <a:pPr marL="0" indent="0" algn="just" rtl="1">
              <a:buNone/>
            </a:pPr>
            <a:r>
              <a:rPr lang="fa-IR" dirty="0">
                <a:cs typeface="B Nazanin" panose="00000400000000000000" pitchFamily="2" charset="-78"/>
              </a:rPr>
              <a:t>شش دوربین از نوع </a:t>
            </a:r>
            <a:r>
              <a:rPr lang="en-US" dirty="0">
                <a:cs typeface="B Nazanin" panose="00000400000000000000" pitchFamily="2" charset="-78"/>
              </a:rPr>
              <a:t>Hero4 </a:t>
            </a:r>
            <a:r>
              <a:rPr lang="fa-IR" dirty="0">
                <a:cs typeface="B Nazanin" panose="00000400000000000000" pitchFamily="2" charset="-78"/>
              </a:rPr>
              <a:t>به همراه پایه آلومینیومی باعث شده تا وزن نهایی این محصول کم شود و آن را برای ثبت لحظات اکشن مناسب سازد. این دستگاه با قیمت ۴۹۹۹ دلار به دست مشتریان خواهد رسید و قابلیت ثبت ویدیوهای 8</a:t>
            </a:r>
            <a:r>
              <a:rPr lang="en-US" dirty="0">
                <a:cs typeface="B Nazanin" panose="00000400000000000000" pitchFamily="2" charset="-78"/>
              </a:rPr>
              <a:t>K </a:t>
            </a:r>
            <a:r>
              <a:rPr lang="fa-IR" dirty="0">
                <a:cs typeface="B Nazanin" panose="00000400000000000000" pitchFamily="2" charset="-78"/>
              </a:rPr>
              <a:t>را نیز دارد</a:t>
            </a:r>
            <a:r>
              <a:rPr lang="fa-IR" dirty="0" smtClean="0">
                <a:cs typeface="B Nazanin" panose="00000400000000000000" pitchFamily="2" charset="-78"/>
              </a:rPr>
              <a:t>.</a:t>
            </a:r>
          </a:p>
          <a:p>
            <a:pPr marL="0" indent="0" algn="just" rtl="1">
              <a:buNone/>
            </a:pPr>
            <a:endParaRPr lang="en-US" dirty="0" smtClean="0">
              <a:cs typeface="B Nazanin" panose="00000400000000000000" pitchFamily="2" charset="-78"/>
            </a:endParaRPr>
          </a:p>
          <a:p>
            <a:pPr marL="0" indent="0" algn="just" rtl="1">
              <a:buNone/>
            </a:pPr>
            <a:endParaRPr lang="fa-IR"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872" y="1044000"/>
            <a:ext cx="4971600" cy="49716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3079309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817479915"/>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1920 x 1080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60 </a:t>
                      </a:r>
                      <a:r>
                        <a:rPr lang="fa-IR" baseline="0" dirty="0" smtClean="0">
                          <a:cs typeface="B Nazanin" panose="00000400000000000000" pitchFamily="2" charset="-78"/>
                        </a:rPr>
                        <a:t>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3600</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200" dirty="0" smtClean="0">
                          <a:cs typeface="B Nazanin" panose="00000400000000000000" pitchFamily="2" charset="-78"/>
                        </a:rPr>
                        <a:t>http://shop.gopro.com/virtualreality/omni---all-inclusive/MHDHX-006.html</a:t>
                      </a:r>
                      <a:endParaRPr lang="en-US" sz="12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279913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3331482107"/>
              </p:ext>
            </p:extLst>
          </p:nvPr>
        </p:nvGraphicFramePr>
        <p:xfrm>
          <a:off x="327630" y="452194"/>
          <a:ext cx="11526842" cy="6080760"/>
        </p:xfrm>
        <a:graphic>
          <a:graphicData uri="http://schemas.openxmlformats.org/drawingml/2006/table">
            <a:tbl>
              <a:tblPr firstRow="1" bandRow="1">
                <a:tableStyleId>{5C22544A-7EE6-4342-B048-85BDC9FD1C3A}</a:tableStyleId>
              </a:tblPr>
              <a:tblGrid>
                <a:gridCol w="3211516"/>
                <a:gridCol w="8315326"/>
              </a:tblGrid>
              <a:tr h="0">
                <a:tc>
                  <a:txBody>
                    <a:bodyPr/>
                    <a:lstStyle/>
                    <a:p>
                      <a:pPr algn="ctr"/>
                      <a:r>
                        <a:rPr lang="fa-IR" sz="1600" dirty="0" smtClean="0">
                          <a:cs typeface="B Titr" panose="00000700000000000000" pitchFamily="2" charset="-78"/>
                        </a:rPr>
                        <a:t>ویژگی</a:t>
                      </a:r>
                      <a:endParaRPr lang="en-US" sz="1600" dirty="0">
                        <a:cs typeface="B Titr" panose="00000700000000000000" pitchFamily="2" charset="-78"/>
                      </a:endParaRPr>
                    </a:p>
                  </a:txBody>
                  <a:tcPr/>
                </a:tc>
                <a:tc>
                  <a:txBody>
                    <a:bodyPr/>
                    <a:lstStyle/>
                    <a:p>
                      <a:pPr algn="ctr"/>
                      <a:r>
                        <a:rPr lang="fa-IR" sz="1600" dirty="0" smtClean="0">
                          <a:cs typeface="B Titr" panose="00000700000000000000" pitchFamily="2" charset="-78"/>
                        </a:rPr>
                        <a:t>جزئیات فنی</a:t>
                      </a:r>
                      <a:endParaRPr lang="en-US" sz="1600" dirty="0">
                        <a:cs typeface="B Titr" panose="00000700000000000000" pitchFamily="2" charset="-78"/>
                      </a:endParaRPr>
                    </a:p>
                  </a:txBody>
                  <a:tcPr/>
                </a:tc>
              </a:tr>
              <a:tr h="466196">
                <a:tc>
                  <a:txBody>
                    <a:bodyPr/>
                    <a:lstStyle/>
                    <a:p>
                      <a:r>
                        <a:rPr lang="en-US" sz="1200" dirty="0" smtClean="0"/>
                        <a:t>Individual Camera Resolution /</a:t>
                      </a:r>
                    </a:p>
                    <a:p>
                      <a:r>
                        <a:rPr lang="en-US" sz="1200" dirty="0" smtClean="0"/>
                        <a:t>Frame Rate (Spherical Resolution)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Video format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Audio format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Photo Modes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Media</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Connectivity / Control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Firmware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Power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Physical dimensions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Weight</a:t>
                      </a:r>
                    </a:p>
                  </a:txBody>
                  <a:tcPr/>
                </a:tc>
                <a:tc>
                  <a:txBody>
                    <a:bodyPr/>
                    <a:lstStyle/>
                    <a:p>
                      <a:r>
                        <a:rPr lang="en-US" sz="1200" dirty="0" smtClean="0"/>
                        <a:t>2.7K 4:3 / 30 fps (7940x3970)</a:t>
                      </a:r>
                    </a:p>
                    <a:p>
                      <a:r>
                        <a:rPr lang="en-US" sz="1200" dirty="0" smtClean="0"/>
                        <a:t>2.7K 4:3 / 25 fps (7940x3970)</a:t>
                      </a:r>
                    </a:p>
                    <a:p>
                      <a:r>
                        <a:rPr lang="en-US" sz="1200" dirty="0" smtClean="0"/>
                        <a:t>1440p / 60 fps (5638x2819)</a:t>
                      </a:r>
                    </a:p>
                    <a:p>
                      <a:r>
                        <a:rPr lang="en-US" sz="1200" dirty="0" smtClean="0"/>
                        <a:t>1440p / 50 fps (5638x2819)</a:t>
                      </a:r>
                    </a:p>
                    <a:p>
                      <a:r>
                        <a:rPr lang="en-US" sz="1200" dirty="0" smtClean="0"/>
                        <a:t>960p / 120 fps (3758x1879)</a:t>
                      </a:r>
                    </a:p>
                    <a:p>
                      <a:endParaRPr lang="en-US" sz="1200" dirty="0" smtClean="0"/>
                    </a:p>
                    <a:p>
                      <a:r>
                        <a:rPr lang="en-US" sz="1200" dirty="0" smtClean="0"/>
                        <a:t>H.264 codec, .mp4 file format, 45Mbps (</a:t>
                      </a:r>
                      <a:r>
                        <a:rPr lang="en-US" sz="1200" dirty="0" err="1" smtClean="0"/>
                        <a:t>Protune</a:t>
                      </a:r>
                      <a:r>
                        <a:rPr lang="en-US" sz="1200" dirty="0" smtClean="0"/>
                        <a:t>™ 60Mbps)</a:t>
                      </a:r>
                    </a:p>
                    <a:p>
                      <a:endParaRPr lang="en-US" sz="1200" dirty="0" smtClean="0"/>
                    </a:p>
                    <a:p>
                      <a:r>
                        <a:rPr lang="en-US" sz="1200" dirty="0" smtClean="0"/>
                        <a:t>48kHz, raw PCM</a:t>
                      </a:r>
                    </a:p>
                    <a:p>
                      <a:endParaRPr lang="en-US" sz="1200" dirty="0" smtClean="0"/>
                    </a:p>
                    <a:p>
                      <a:r>
                        <a:rPr lang="en-US" sz="1200" dirty="0" smtClean="0"/>
                        <a:t>Photo (captures single photos)</a:t>
                      </a:r>
                    </a:p>
                    <a:p>
                      <a:r>
                        <a:rPr lang="en-US" sz="1200" dirty="0" smtClean="0"/>
                        <a:t>Multi-Shot (captures a series of photos) - Burst, Time Lapse and Night Lapse</a:t>
                      </a:r>
                    </a:p>
                    <a:p>
                      <a:endParaRPr lang="en-US" sz="1200" dirty="0" smtClean="0"/>
                    </a:p>
                    <a:p>
                      <a:r>
                        <a:rPr lang="en-US" sz="1200" dirty="0" smtClean="0"/>
                        <a:t>6x </a:t>
                      </a:r>
                      <a:r>
                        <a:rPr lang="en-US" sz="1200" dirty="0" err="1" smtClean="0"/>
                        <a:t>microSD</a:t>
                      </a:r>
                      <a:r>
                        <a:rPr lang="en-US" sz="1200" dirty="0" smtClean="0"/>
                        <a:t> cards</a:t>
                      </a:r>
                    </a:p>
                    <a:p>
                      <a:endParaRPr lang="en-US" sz="1200" dirty="0" smtClean="0"/>
                    </a:p>
                    <a:p>
                      <a:r>
                        <a:rPr lang="en-US" sz="1200" dirty="0" smtClean="0"/>
                        <a:t>6x mini USB connections for camera charging and offload</a:t>
                      </a:r>
                    </a:p>
                    <a:p>
                      <a:r>
                        <a:rPr lang="en-US" sz="1200" dirty="0" smtClean="0"/>
                        <a:t>1x Smart Remote for remote control</a:t>
                      </a:r>
                    </a:p>
                    <a:p>
                      <a:r>
                        <a:rPr lang="en-US" sz="1100" dirty="0" smtClean="0"/>
                        <a:t>6x micro HDMI connections for video preview (Note: HDMI output is enabled only during preview, not recording.)</a:t>
                      </a:r>
                    </a:p>
                    <a:p>
                      <a:endParaRPr lang="en-US" sz="1200" dirty="0" smtClean="0"/>
                    </a:p>
                    <a:p>
                      <a:endParaRPr lang="en-US" sz="1200" dirty="0" smtClean="0"/>
                    </a:p>
                    <a:p>
                      <a:r>
                        <a:rPr lang="en-US" sz="1200" dirty="0" smtClean="0"/>
                        <a:t>Omni-specific array camera firmware</a:t>
                      </a:r>
                    </a:p>
                    <a:p>
                      <a:endParaRPr lang="en-US" sz="1200" dirty="0" smtClean="0"/>
                    </a:p>
                    <a:p>
                      <a:r>
                        <a:rPr lang="en-US" sz="1200" dirty="0" smtClean="0"/>
                        <a:t>6x Rechargeable lithium-ion batteries, 1160mAH, 3.8V, 4.4Wh</a:t>
                      </a:r>
                    </a:p>
                    <a:p>
                      <a:r>
                        <a:rPr lang="en-US" sz="1200" dirty="0" smtClean="0"/>
                        <a:t>1x Power input, 2.5mm x 5.5mm</a:t>
                      </a:r>
                    </a:p>
                    <a:p>
                      <a:r>
                        <a:rPr lang="en-US" sz="1200" dirty="0" smtClean="0"/>
                        <a:t>5V 8A power input (12V input with appropriate 12V to 5V step-down converter/regulator cable)</a:t>
                      </a:r>
                    </a:p>
                    <a:p>
                      <a:endParaRPr lang="en-US" sz="1200" dirty="0" smtClean="0"/>
                    </a:p>
                    <a:p>
                      <a:r>
                        <a:rPr lang="en-US" sz="1200" dirty="0" smtClean="0"/>
                        <a:t>120mm x 120mm x 120mm cube</a:t>
                      </a:r>
                    </a:p>
                    <a:p>
                      <a:endParaRPr lang="en-US" sz="1200" dirty="0" smtClean="0"/>
                    </a:p>
                    <a:p>
                      <a:r>
                        <a:rPr lang="en-US" sz="1200" dirty="0" smtClean="0"/>
                        <a:t>Rig-only, 380 g / 0.84 </a:t>
                      </a:r>
                      <a:r>
                        <a:rPr lang="en-US" sz="1200" dirty="0" err="1" smtClean="0"/>
                        <a:t>lb</a:t>
                      </a:r>
                      <a:endParaRPr lang="en-US" sz="1200" dirty="0" smtClean="0"/>
                    </a:p>
                    <a:p>
                      <a:r>
                        <a:rPr lang="en-US" sz="1200" dirty="0" smtClean="0"/>
                        <a:t>Rig with cameras (no in-camera batteries), 914 g / 2.02 </a:t>
                      </a:r>
                      <a:r>
                        <a:rPr lang="en-US" sz="1200" dirty="0" err="1" smtClean="0"/>
                        <a:t>lb</a:t>
                      </a:r>
                      <a:endParaRPr lang="en-US" sz="1200" dirty="0" smtClean="0"/>
                    </a:p>
                    <a:p>
                      <a:r>
                        <a:rPr lang="en-US" sz="1200" dirty="0" smtClean="0"/>
                        <a:t>Rig with cameras and in-camera batteries, 1.05 kg / 2.32 </a:t>
                      </a:r>
                      <a:r>
                        <a:rPr lang="en-US" sz="1200" dirty="0" err="1" smtClean="0"/>
                        <a:t>lb</a:t>
                      </a:r>
                      <a:endParaRPr lang="en-US" sz="1200" dirty="0" smtClean="0"/>
                    </a:p>
                  </a:txBody>
                  <a:tcPr/>
                </a:tc>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814359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GoPro Odyssey</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028736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GoPro Odyssey</a:t>
            </a:r>
            <a:br>
              <a:rPr lang="en-US" dirty="0">
                <a:cs typeface="B Titr" panose="00000700000000000000" pitchFamily="2" charset="-78"/>
              </a:rPr>
            </a:br>
            <a:endParaRPr lang="en-US" dirty="0">
              <a:cs typeface="B Titr" panose="00000700000000000000" pitchFamily="2" charset="-78"/>
            </a:endParaRPr>
          </a:p>
        </p:txBody>
      </p:sp>
      <p:sp>
        <p:nvSpPr>
          <p:cNvPr id="3" name="Content Placeholder 2"/>
          <p:cNvSpPr>
            <a:spLocks noGrp="1"/>
          </p:cNvSpPr>
          <p:nvPr>
            <p:ph idx="1"/>
          </p:nvPr>
        </p:nvSpPr>
        <p:spPr>
          <a:xfrm>
            <a:off x="842963" y="1304118"/>
            <a:ext cx="9207871" cy="960456"/>
          </a:xfrm>
        </p:spPr>
        <p:txBody>
          <a:bodyPr>
            <a:normAutofit lnSpcReduction="10000"/>
          </a:bodyPr>
          <a:lstStyle/>
          <a:p>
            <a:pPr marL="0" indent="0" algn="just" rtl="1">
              <a:buNone/>
            </a:pPr>
            <a:r>
              <a:rPr lang="fa-IR" dirty="0" smtClean="0">
                <a:cs typeface="B Nazanin" panose="00000400000000000000" pitchFamily="2" charset="-78"/>
              </a:rPr>
              <a:t>یک </a:t>
            </a:r>
            <a:r>
              <a:rPr lang="en-US" dirty="0" smtClean="0">
                <a:cs typeface="B Nazanin" panose="00000400000000000000" pitchFamily="2" charset="-78"/>
              </a:rPr>
              <a:t>Rig</a:t>
            </a:r>
            <a:r>
              <a:rPr lang="fa-IR" dirty="0" smtClean="0">
                <a:cs typeface="B Nazanin" panose="00000400000000000000" pitchFamily="2" charset="-78"/>
              </a:rPr>
              <a:t> کامل متشکل از 16 دوربین گوپرو منفصل اما متصل به یکدیگر که ویدئویی با 30 فریم بر ثانیه و با رزولیشن </a:t>
            </a:r>
            <a:r>
              <a:rPr lang="en-US" dirty="0" smtClean="0">
                <a:cs typeface="B Nazanin" panose="00000400000000000000" pitchFamily="2" charset="-78"/>
              </a:rPr>
              <a:t>8k</a:t>
            </a:r>
            <a:r>
              <a:rPr lang="fa-IR" dirty="0" smtClean="0">
                <a:cs typeface="B Nazanin" panose="00000400000000000000" pitchFamily="2" charset="-78"/>
              </a:rPr>
              <a:t> ارائه می دهد، این محصول با استفاده از </a:t>
            </a:r>
            <a:r>
              <a:rPr lang="en-US" dirty="0" smtClean="0">
                <a:cs typeface="B Nazanin" panose="00000400000000000000" pitchFamily="2" charset="-78"/>
              </a:rPr>
              <a:t>Rig</a:t>
            </a:r>
            <a:r>
              <a:rPr lang="fa-IR" dirty="0" smtClean="0">
                <a:cs typeface="B Nazanin" panose="00000400000000000000" pitchFamily="2" charset="-78"/>
              </a:rPr>
              <a:t> سخت افزاری و بستر نرم افزاری گوگل </a:t>
            </a:r>
            <a:r>
              <a:rPr lang="en-US" dirty="0" smtClean="0">
                <a:cs typeface="B Nazanin" panose="00000400000000000000" pitchFamily="2" charset="-78"/>
              </a:rPr>
              <a:t>Jump</a:t>
            </a:r>
            <a:r>
              <a:rPr lang="fa-IR" dirty="0" smtClean="0">
                <a:cs typeface="B Nazanin" panose="00000400000000000000" pitchFamily="2" charset="-78"/>
              </a:rPr>
              <a:t> تصویری قابل استفاده برای تمامی پلتفرم های گوگل از جمله گوگل استریت ویو و یوتیوب ارائه می دهد.</a:t>
            </a:r>
            <a:endParaRPr lang="fa-IR"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0206" y="2321724"/>
            <a:ext cx="7793831" cy="422743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169580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06009477"/>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1920 x 1080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60 </a:t>
                      </a:r>
                      <a:r>
                        <a:rPr lang="fa-IR" baseline="0" dirty="0" smtClean="0">
                          <a:cs typeface="B Nazanin" panose="00000400000000000000" pitchFamily="2" charset="-78"/>
                        </a:rPr>
                        <a:t>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خارج از بسته 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15000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200" dirty="0" smtClean="0">
                          <a:cs typeface="B Nazanin" panose="00000400000000000000" pitchFamily="2" charset="-78"/>
                        </a:rPr>
                        <a:t>https://shop.gopro.com/EMEA/cameras/</a:t>
                      </a:r>
                      <a:endParaRPr lang="en-US" sz="12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6527192"/>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Google JUMP Halo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74" y="1325549"/>
            <a:ext cx="8955881" cy="505012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6858846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5" y="2617274"/>
            <a:ext cx="9404723" cy="1400530"/>
          </a:xfrm>
        </p:spPr>
        <p:txBody>
          <a:bodyPr/>
          <a:lstStyle/>
          <a:p>
            <a:pPr algn="ctr"/>
            <a:r>
              <a:rPr lang="en-US" b="1" dirty="0"/>
              <a:t>360Round </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2255204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360Round </a:t>
            </a:r>
          </a:p>
        </p:txBody>
      </p:sp>
      <p:sp>
        <p:nvSpPr>
          <p:cNvPr id="3" name="Content Placeholder 2"/>
          <p:cNvSpPr>
            <a:spLocks noGrp="1"/>
          </p:cNvSpPr>
          <p:nvPr>
            <p:ph idx="1"/>
          </p:nvPr>
        </p:nvSpPr>
        <p:spPr>
          <a:xfrm>
            <a:off x="5544000" y="1304118"/>
            <a:ext cx="5220000" cy="5312682"/>
          </a:xfrm>
        </p:spPr>
        <p:txBody>
          <a:bodyPr>
            <a:normAutofit fontScale="92500" lnSpcReduction="10000"/>
          </a:bodyPr>
          <a:lstStyle/>
          <a:p>
            <a:pPr marL="0" indent="0" algn="just" rtl="1">
              <a:buNone/>
            </a:pPr>
            <a:r>
              <a:rPr lang="fa-IR" sz="1800" dirty="0">
                <a:cs typeface="B Nazanin" panose="00000400000000000000" pitchFamily="2" charset="-78"/>
              </a:rPr>
              <a:t>سامسونگ دوربین جدید واقعیت مجازی خود را معرفی کرد که از وجود ۱۷ لنز با قابلیت ضبط ویدیوهای ۳۶۰ درجه بهره می‌برد. بر اساس اطلاعات ارائه‌شده، این دوربین قادر است ویدیو‌هایی با رزولوشن 4</a:t>
            </a:r>
            <a:r>
              <a:rPr lang="en-US" sz="1800" dirty="0">
                <a:cs typeface="B Nazanin" panose="00000400000000000000" pitchFamily="2" charset="-78"/>
              </a:rPr>
              <a:t>K </a:t>
            </a:r>
            <a:r>
              <a:rPr lang="fa-IR" sz="1800" dirty="0">
                <a:cs typeface="B Nazanin" panose="00000400000000000000" pitchFamily="2" charset="-78"/>
              </a:rPr>
              <a:t>ثبت کند.</a:t>
            </a:r>
          </a:p>
          <a:p>
            <a:pPr marL="0" indent="0" algn="just" rtl="1">
              <a:buNone/>
            </a:pPr>
            <a:r>
              <a:rPr lang="fa-IR" sz="1800" dirty="0">
                <a:cs typeface="B Nazanin" panose="00000400000000000000" pitchFamily="2" charset="-78"/>
              </a:rPr>
              <a:t>سامسونگ هنوز جزئیاتی در مورد قیمت این دوربین جدید که ۳۶۰ راند نام دارد، ارائه نکرده است، اما کمپانی کره‌ای از اواخر ماه جاری میلادی دوربین واقعیت مجازی جدید خود را راهی بازار آمریکا خواهد کرد. دوربین ۳۶۰ درجه‌ی گوگل با نام </a:t>
            </a:r>
            <a:r>
              <a:rPr lang="en-US" sz="1800" dirty="0">
                <a:cs typeface="B Nazanin" panose="00000400000000000000" pitchFamily="2" charset="-78"/>
              </a:rPr>
              <a:t>Yi Halo </a:t>
            </a:r>
            <a:r>
              <a:rPr lang="fa-IR" sz="1800" dirty="0">
                <a:cs typeface="B Nazanin" panose="00000400000000000000" pitchFamily="2" charset="-78"/>
              </a:rPr>
              <a:t>که به‌نوعی رقیب دوربین واقعیت مجازی گوگل است، ۱۶۹۹ دلار قیمت دارد و قادر است ویدیوهایی با رزولوشن 4</a:t>
            </a:r>
            <a:r>
              <a:rPr lang="en-US" sz="1800" dirty="0">
                <a:cs typeface="B Nazanin" panose="00000400000000000000" pitchFamily="2" charset="-78"/>
              </a:rPr>
              <a:t>K </a:t>
            </a:r>
            <a:r>
              <a:rPr lang="fa-IR" sz="1800" dirty="0">
                <a:cs typeface="B Nazanin" panose="00000400000000000000" pitchFamily="2" charset="-78"/>
              </a:rPr>
              <a:t>استریم کند</a:t>
            </a:r>
            <a:r>
              <a:rPr lang="fa-IR" sz="1800" dirty="0" smtClean="0">
                <a:cs typeface="B Nazanin" panose="00000400000000000000" pitchFamily="2" charset="-78"/>
              </a:rPr>
              <a:t>.</a:t>
            </a:r>
            <a:endParaRPr lang="en-US" sz="1800" dirty="0" smtClean="0">
              <a:cs typeface="B Nazanin" panose="00000400000000000000" pitchFamily="2" charset="-78"/>
            </a:endParaRPr>
          </a:p>
          <a:p>
            <a:pPr marL="0" indent="0" algn="just" rtl="1">
              <a:buNone/>
            </a:pPr>
            <a:r>
              <a:rPr lang="fa-IR" sz="1800" dirty="0">
                <a:cs typeface="B Nazanin" panose="00000400000000000000" pitchFamily="2" charset="-78"/>
              </a:rPr>
              <a:t>دوربین جدید سامسونگ از تمام قابلیت‌هایی که یک دوربین ۳۶۰ درجه باید داشته باشد، برخوردار است. از جمله‌ی مشخصات فنی این دوربین باید به ۱۷ لنز با دیافراگم </a:t>
            </a:r>
            <a:r>
              <a:rPr lang="en-US" sz="1800" dirty="0">
                <a:cs typeface="B Nazanin" panose="00000400000000000000" pitchFamily="2" charset="-78"/>
              </a:rPr>
              <a:t>f/1.8 </a:t>
            </a:r>
            <a:r>
              <a:rPr lang="fa-IR" sz="1800" dirty="0">
                <a:cs typeface="B Nazanin" panose="00000400000000000000" pitchFamily="2" charset="-78"/>
              </a:rPr>
              <a:t>در کنار ۶ میکروفون آنبورد در کنار دو درگاه ورودی میکروفون، ۵۰ گیگابایت حافظه‌ی داخلی، پشتیبانی از حافظه‌ی </a:t>
            </a:r>
            <a:r>
              <a:rPr lang="en-US" sz="1800" dirty="0">
                <a:cs typeface="B Nazanin" panose="00000400000000000000" pitchFamily="2" charset="-78"/>
              </a:rPr>
              <a:t>SSD </a:t>
            </a:r>
            <a:r>
              <a:rPr lang="fa-IR" sz="1800" dirty="0">
                <a:cs typeface="B Nazanin" panose="00000400000000000000" pitchFamily="2" charset="-78"/>
              </a:rPr>
              <a:t>تا ۲ ترابایت، ژیروسکوپ، شتاب‌سنج و استریم ویدیو با رزولوشن ۴۰۹۶ در ۲۰۴۸ با نرخ ۳۰ فریم در ثانیه اشاره کرد.</a:t>
            </a:r>
          </a:p>
          <a:p>
            <a:pPr marL="0" indent="0" algn="just" rtl="1">
              <a:buNone/>
            </a:pPr>
            <a:r>
              <a:rPr lang="fa-IR" sz="1800" dirty="0">
                <a:cs typeface="B Nazanin" panose="00000400000000000000" pitchFamily="2" charset="-78"/>
              </a:rPr>
              <a:t>سامسونگ برای اینکه دوربین واقعیت مجازی جدیدش در برابر نفوذ آب و گردوغبار مقاوم باشد، استاندارد </a:t>
            </a:r>
            <a:r>
              <a:rPr lang="en-US" sz="1800" dirty="0">
                <a:cs typeface="B Nazanin" panose="00000400000000000000" pitchFamily="2" charset="-78"/>
              </a:rPr>
              <a:t>IP65 </a:t>
            </a:r>
            <a:r>
              <a:rPr lang="fa-IR" sz="1800" dirty="0">
                <a:cs typeface="B Nazanin" panose="00000400000000000000" pitchFamily="2" charset="-78"/>
              </a:rPr>
              <a:t>را رعایت کرده است. این دوربین در برابر نفوذ گردوغبار مقاوم است؛ ولی قابلیت آن برای مقاومت در برابر نفوذ آب، آنچنان که باید بالا نیست.</a:t>
            </a:r>
          </a:p>
          <a:p>
            <a:pPr marL="0" indent="0" algn="just" rtl="1">
              <a:buNone/>
            </a:pPr>
            <a:endParaRPr lang="fa-IR" sz="1800"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725" y="1853248"/>
            <a:ext cx="5107023" cy="340468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79528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Side By Side 180</a:t>
            </a:r>
            <a:endParaRPr lang="en-US" dirty="0">
              <a:cs typeface="B Titr" panose="00000700000000000000" pitchFamily="2" charset="-78"/>
            </a:endParaRPr>
          </a:p>
        </p:txBody>
      </p:sp>
      <p:sp>
        <p:nvSpPr>
          <p:cNvPr id="3" name="Content Placeholder 2"/>
          <p:cNvSpPr>
            <a:spLocks noGrp="1"/>
          </p:cNvSpPr>
          <p:nvPr>
            <p:ph idx="1"/>
          </p:nvPr>
        </p:nvSpPr>
        <p:spPr>
          <a:xfrm>
            <a:off x="1104293" y="1268118"/>
            <a:ext cx="8946541" cy="1568682"/>
          </a:xfrm>
        </p:spPr>
        <p:txBody>
          <a:bodyPr>
            <a:normAutofit/>
          </a:bodyPr>
          <a:lstStyle/>
          <a:p>
            <a:pPr marL="0" indent="0" algn="just" rtl="1">
              <a:buNone/>
            </a:pPr>
            <a:r>
              <a:rPr lang="fa-IR" dirty="0" smtClean="0">
                <a:cs typeface="B Nazanin" panose="00000400000000000000" pitchFamily="2" charset="-78"/>
              </a:rPr>
              <a:t>این مدل نمایش تصویر همان مدل معروف و مشخص در عینک های </a:t>
            </a:r>
            <a:r>
              <a:rPr lang="en-US" dirty="0" err="1" smtClean="0">
                <a:cs typeface="B Nazanin" panose="00000400000000000000" pitchFamily="2" charset="-78"/>
              </a:rPr>
              <a:t>Carb</a:t>
            </a:r>
            <a:r>
              <a:rPr lang="en-US" dirty="0" err="1">
                <a:cs typeface="B Nazanin" panose="00000400000000000000" pitchFamily="2" charset="-78"/>
              </a:rPr>
              <a:t>o</a:t>
            </a:r>
            <a:r>
              <a:rPr lang="en-US" dirty="0" err="1" smtClean="0">
                <a:cs typeface="B Nazanin" panose="00000400000000000000" pitchFamily="2" charset="-78"/>
              </a:rPr>
              <a:t>ard</a:t>
            </a:r>
            <a:r>
              <a:rPr lang="fa-IR" dirty="0" smtClean="0">
                <a:cs typeface="B Nazanin" panose="00000400000000000000" pitchFamily="2" charset="-78"/>
              </a:rPr>
              <a:t> است که صفحه به دو تصویر کنار هم تقسیم می شود و دو تصویر با اندک تفاوتی در زاویه دوربین و موقعیت دوربین (که بر اساس تفاوت نوع دید در دو چشم انسان) است نمایش داده می شوند</a:t>
            </a:r>
            <a:r>
              <a:rPr lang="en-US" dirty="0" smtClean="0">
                <a:cs typeface="B Nazanin" panose="00000400000000000000" pitchFamily="2" charset="-78"/>
              </a:rPr>
              <a:t> </a:t>
            </a:r>
            <a:r>
              <a:rPr lang="fa-IR" dirty="0" smtClean="0">
                <a:cs typeface="B Nazanin" panose="00000400000000000000" pitchFamily="2" charset="-78"/>
              </a:rPr>
              <a:t> اما تفاوت این نوع یعنی 180 درجه با حالت عادی </a:t>
            </a:r>
            <a:r>
              <a:rPr lang="en-US" dirty="0" smtClean="0">
                <a:cs typeface="B Nazanin" panose="00000400000000000000" pitchFamily="2" charset="-78"/>
              </a:rPr>
              <a:t>Side by Side</a:t>
            </a:r>
            <a:r>
              <a:rPr lang="fa-IR" dirty="0" smtClean="0">
                <a:cs typeface="B Nazanin" panose="00000400000000000000" pitchFamily="2" charset="-78"/>
              </a:rPr>
              <a:t> آن است که هر یک از تصاویر به صورت 180 درجه ضبط شده اند.</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7875" y="2836800"/>
            <a:ext cx="7199376" cy="35996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1884670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p:cNvGraphicFramePr>
            <a:graphicFrameLocks noGrp="1"/>
          </p:cNvGraphicFramePr>
          <p:nvPr>
            <p:extLst>
              <p:ext uri="{D42A27DB-BD31-4B8C-83A1-F6EECF244321}">
                <p14:modId xmlns:p14="http://schemas.microsoft.com/office/powerpoint/2010/main" val="473530089"/>
              </p:ext>
            </p:extLst>
          </p:nvPr>
        </p:nvGraphicFramePr>
        <p:xfrm>
          <a:off x="317497" y="790295"/>
          <a:ext cx="11526842" cy="5678276"/>
        </p:xfrm>
        <a:graphic>
          <a:graphicData uri="http://schemas.openxmlformats.org/drawingml/2006/table">
            <a:tbl>
              <a:tblPr firstRow="1" bandRow="1">
                <a:tableStyleId>{5C22544A-7EE6-4342-B048-85BDC9FD1C3A}</a:tableStyleId>
              </a:tblPr>
              <a:tblGrid>
                <a:gridCol w="3211516"/>
                <a:gridCol w="8315326"/>
              </a:tblGrid>
              <a:tr h="466196">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جزئیات فنی</a:t>
                      </a:r>
                      <a:endParaRPr lang="en-US" dirty="0">
                        <a:cs typeface="B Titr" panose="00000700000000000000" pitchFamily="2" charset="-78"/>
                      </a:endParaRPr>
                    </a:p>
                  </a:txBody>
                  <a:tcPr/>
                </a:tc>
              </a:tr>
              <a:tr h="46619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Frame Rate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Weight</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Type</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Splash and Dust Resistant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Color</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OS</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Size</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Camera Resolution</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Frame Rate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Charging Method</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SDHC/SDXC SD Card</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Connectivity</a:t>
                      </a:r>
                      <a:r>
                        <a:rPr lang="fa-IR" sz="1400" baseline="0" dirty="0" smtClean="0"/>
                        <a:t> </a:t>
                      </a:r>
                      <a:r>
                        <a:rPr lang="en-US" sz="1400" dirty="0" smtClean="0"/>
                        <a:t>Type</a:t>
                      </a:r>
                      <a:endParaRPr lang="fa-IR" sz="140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Main Display Size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Main Display Technology</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Audio</a:t>
                      </a:r>
                      <a:r>
                        <a:rPr lang="fa-IR" sz="1400" baseline="0" dirty="0" smtClean="0"/>
                        <a:t> </a:t>
                      </a:r>
                      <a:r>
                        <a:rPr lang="en-US" sz="1400" dirty="0" smtClean="0"/>
                        <a:t>Features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Sensor Type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Pixel Pitch</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Package Contents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r>
                        <a:rPr lang="en-US" sz="1400" dirty="0" smtClean="0"/>
                        <a:t>30 fps</a:t>
                      </a:r>
                    </a:p>
                    <a:p>
                      <a:r>
                        <a:rPr lang="en-US" sz="1400" dirty="0" smtClean="0"/>
                        <a:t>4.3 </a:t>
                      </a:r>
                      <a:r>
                        <a:rPr lang="en-US" sz="1400" dirty="0" err="1" smtClean="0"/>
                        <a:t>lbs</a:t>
                      </a:r>
                      <a:endParaRPr lang="en-US" sz="1400" dirty="0" smtClean="0"/>
                    </a:p>
                    <a:p>
                      <a:r>
                        <a:rPr lang="en-US" sz="1400" dirty="0" smtClean="0"/>
                        <a:t>Stereoscopic 360 Camera</a:t>
                      </a:r>
                    </a:p>
                    <a:p>
                      <a:r>
                        <a:rPr lang="en-US" sz="1400" dirty="0" smtClean="0"/>
                        <a:t>IP65</a:t>
                      </a:r>
                    </a:p>
                    <a:p>
                      <a:r>
                        <a:rPr lang="en-US" sz="1400" dirty="0" smtClean="0"/>
                        <a:t>Black</a:t>
                      </a:r>
                    </a:p>
                    <a:p>
                      <a:r>
                        <a:rPr lang="en-US" sz="1400" dirty="0" err="1" smtClean="0"/>
                        <a:t>Tizen</a:t>
                      </a:r>
                      <a:endParaRPr lang="en-US" sz="1400" dirty="0" smtClean="0"/>
                    </a:p>
                    <a:p>
                      <a:r>
                        <a:rPr lang="en-US" sz="1400" dirty="0" smtClean="0"/>
                        <a:t>8" x 8" x 3"</a:t>
                      </a:r>
                    </a:p>
                    <a:p>
                      <a:r>
                        <a:rPr lang="en-US" sz="1400" dirty="0" smtClean="0"/>
                        <a:t>4096x4096</a:t>
                      </a:r>
                    </a:p>
                    <a:p>
                      <a:r>
                        <a:rPr lang="en-US" sz="1400" dirty="0" smtClean="0"/>
                        <a:t>30 fps</a:t>
                      </a:r>
                    </a:p>
                    <a:p>
                      <a:r>
                        <a:rPr lang="en-US" sz="1400" dirty="0" smtClean="0"/>
                        <a:t>AC Adaptor(19V/2.1A)</a:t>
                      </a:r>
                    </a:p>
                    <a:p>
                      <a:r>
                        <a:rPr lang="en-US" sz="1400" dirty="0" smtClean="0"/>
                        <a:t>Single UHS-II SD Card (80min @ 256GB)</a:t>
                      </a:r>
                    </a:p>
                    <a:p>
                      <a:r>
                        <a:rPr lang="en-US" sz="1400" dirty="0" smtClean="0"/>
                        <a:t>LAN x 1ea</a:t>
                      </a:r>
                    </a:p>
                    <a:p>
                      <a:r>
                        <a:rPr lang="en-US" sz="1400" dirty="0" smtClean="0"/>
                        <a:t>1.5”</a:t>
                      </a:r>
                    </a:p>
                    <a:p>
                      <a:r>
                        <a:rPr lang="en-US" sz="1400" dirty="0" smtClean="0"/>
                        <a:t>PMOLED</a:t>
                      </a:r>
                    </a:p>
                    <a:p>
                      <a:r>
                        <a:rPr lang="en-US" sz="1400" dirty="0" smtClean="0"/>
                        <a:t>6 MICs (Digital MEMS)</a:t>
                      </a:r>
                    </a:p>
                    <a:p>
                      <a:r>
                        <a:rPr lang="en-US" sz="1400" dirty="0" smtClean="0"/>
                        <a:t>Gyro, Accelerometer</a:t>
                      </a:r>
                    </a:p>
                    <a:p>
                      <a:r>
                        <a:rPr lang="en-US" sz="1400" dirty="0" smtClean="0"/>
                        <a:t>2.9um</a:t>
                      </a:r>
                    </a:p>
                    <a:p>
                      <a:r>
                        <a:rPr lang="en-US" sz="1400" dirty="0" smtClean="0"/>
                        <a:t>Included in Box3</a:t>
                      </a:r>
                    </a:p>
                    <a:p>
                      <a:r>
                        <a:rPr lang="en-US" sz="1400" dirty="0" smtClean="0"/>
                        <a:t>360 Round camera4</a:t>
                      </a:r>
                    </a:p>
                    <a:p>
                      <a:r>
                        <a:rPr lang="en-US" sz="1400" dirty="0" smtClean="0"/>
                        <a:t>Power Adapter</a:t>
                      </a:r>
                      <a:endParaRPr lang="fa-IR" sz="1400" dirty="0" smtClean="0"/>
                    </a:p>
                    <a:p>
                      <a:r>
                        <a:rPr lang="en-US" sz="1400" dirty="0" smtClean="0"/>
                        <a:t>Waterproof adapters (2 included)</a:t>
                      </a:r>
                    </a:p>
                    <a:p>
                      <a:r>
                        <a:rPr lang="en-US" sz="1400" dirty="0" smtClean="0"/>
                        <a:t>Quick Start Guide</a:t>
                      </a:r>
                    </a:p>
                    <a:p>
                      <a:r>
                        <a:rPr lang="en-US" sz="1400" dirty="0" smtClean="0"/>
                        <a:t>Warranty Terms and Conditions</a:t>
                      </a:r>
                    </a:p>
                    <a:p>
                      <a:r>
                        <a:rPr lang="en-US" sz="1400" dirty="0" smtClean="0"/>
                        <a:t>Brochure</a:t>
                      </a:r>
                    </a:p>
                  </a:txBody>
                  <a:tcPr/>
                </a:tc>
              </a:tr>
            </a:tbl>
          </a:graphicData>
        </a:graphic>
      </p:graphicFrame>
      <p:sp>
        <p:nvSpPr>
          <p:cNvPr id="3" name="Title 1"/>
          <p:cNvSpPr>
            <a:spLocks noGrp="1"/>
          </p:cNvSpPr>
          <p:nvPr>
            <p:ph type="title"/>
          </p:nvPr>
        </p:nvSpPr>
        <p:spPr>
          <a:xfrm>
            <a:off x="981867" y="0"/>
            <a:ext cx="9404723" cy="790295"/>
          </a:xfrm>
        </p:spPr>
        <p:txBody>
          <a:bodyPr/>
          <a:lstStyle/>
          <a:p>
            <a:pPr algn="ctr" rtl="1"/>
            <a:r>
              <a:rPr lang="fa-IR" dirty="0">
                <a:cs typeface="B Titr" panose="00000700000000000000" pitchFamily="2" charset="-78"/>
              </a:rPr>
              <a:t>جزئیات فنی </a:t>
            </a:r>
            <a:r>
              <a:rPr lang="en-US" dirty="0">
                <a:cs typeface="B Titr" panose="00000700000000000000" pitchFamily="2" charset="-78"/>
              </a:rPr>
              <a:t>360Round </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9923822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11980498"/>
              </p:ext>
            </p:extLst>
          </p:nvPr>
        </p:nvGraphicFramePr>
        <p:xfrm>
          <a:off x="1103313" y="2052638"/>
          <a:ext cx="8947150" cy="323596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4096x4096</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baseline="0" dirty="0" smtClean="0">
                          <a:cs typeface="B Nazanin" panose="00000400000000000000" pitchFamily="2" charset="-78"/>
                        </a:rPr>
                        <a:t>30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10500دلار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https://www.samsung.com/us/business/products/mobile/virtual-reality/360-round/360-round-sm-r260nzkaxar/</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6478224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5" y="2617274"/>
            <a:ext cx="9404723" cy="1400530"/>
          </a:xfrm>
        </p:spPr>
        <p:txBody>
          <a:bodyPr/>
          <a:lstStyle/>
          <a:p>
            <a:pPr algn="ctr"/>
            <a:r>
              <a:rPr lang="en-US" b="1" dirty="0"/>
              <a:t>Insta360 Pro</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2694117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Insta360 Pro</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943" y="1954199"/>
            <a:ext cx="7477125" cy="418511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2628543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32638882"/>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4096 x 2048</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تا</a:t>
                      </a:r>
                      <a:r>
                        <a:rPr lang="fa-IR" baseline="0" dirty="0" smtClean="0">
                          <a:cs typeface="B Nazanin" panose="00000400000000000000" pitchFamily="2" charset="-78"/>
                        </a:rPr>
                        <a:t> 100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599</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http://www.insta360.com/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6598910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3138"/>
          </a:xfrm>
        </p:spPr>
        <p:txBody>
          <a:bodyPr/>
          <a:lstStyle/>
          <a:p>
            <a:pPr algn="ctr" rtl="1"/>
            <a:r>
              <a:rPr lang="fa-IR" dirty="0" smtClean="0">
                <a:cs typeface="B Titr" panose="00000700000000000000" pitchFamily="2" charset="-78"/>
              </a:rPr>
              <a:t>جزئیات فنی </a:t>
            </a:r>
            <a:r>
              <a:rPr lang="en-US" dirty="0" smtClean="0">
                <a:cs typeface="B Titr" panose="00000700000000000000" pitchFamily="2" charset="-78"/>
              </a:rPr>
              <a:t>Insta Pro</a:t>
            </a:r>
            <a:endParaRPr lang="en-US" dirty="0">
              <a:cs typeface="B Titr" panose="00000700000000000000" pitchFamily="2" charset="-78"/>
            </a:endParaRPr>
          </a:p>
        </p:txBody>
      </p:sp>
      <p:graphicFrame>
        <p:nvGraphicFramePr>
          <p:cNvPr id="4" name="Table 3"/>
          <p:cNvGraphicFramePr>
            <a:graphicFrameLocks noGrp="1"/>
          </p:cNvGraphicFramePr>
          <p:nvPr>
            <p:extLst>
              <p:ext uri="{D42A27DB-BD31-4B8C-83A1-F6EECF244321}">
                <p14:modId xmlns:p14="http://schemas.microsoft.com/office/powerpoint/2010/main" val="3748714851"/>
              </p:ext>
            </p:extLst>
          </p:nvPr>
        </p:nvGraphicFramePr>
        <p:xfrm>
          <a:off x="2903993" y="1245392"/>
          <a:ext cx="6082844" cy="5252181"/>
        </p:xfrm>
        <a:graphic>
          <a:graphicData uri="http://schemas.openxmlformats.org/drawingml/2006/table">
            <a:tbl>
              <a:tblPr/>
              <a:tblGrid>
                <a:gridCol w="3041422"/>
                <a:gridCol w="3041422"/>
              </a:tblGrid>
              <a:tr h="232580">
                <a:tc>
                  <a:txBody>
                    <a:bodyPr/>
                    <a:lstStyle/>
                    <a:p>
                      <a:pPr algn="l" fontAlgn="base"/>
                      <a:r>
                        <a:rPr lang="en-US" sz="1050" b="1" dirty="0">
                          <a:solidFill>
                            <a:srgbClr val="000000"/>
                          </a:solidFill>
                          <a:effectLst/>
                          <a:latin typeface="inherit"/>
                        </a:rPr>
                        <a:t>Feature</a:t>
                      </a:r>
                    </a:p>
                  </a:txBody>
                  <a:tcPr marL="38310" marR="38310" marT="38310" marB="38310" anchor="ctr">
                    <a:lnL>
                      <a:noFill/>
                    </a:lnL>
                    <a:lnR>
                      <a:noFill/>
                    </a:lnR>
                    <a:lnT>
                      <a:noFill/>
                    </a:lnT>
                    <a:lnB w="12700" cap="flat" cmpd="sng" algn="ctr">
                      <a:solidFill>
                        <a:srgbClr val="E8E8E8"/>
                      </a:solidFill>
                      <a:prstDash val="solid"/>
                      <a:round/>
                      <a:headEnd type="none" w="med" len="med"/>
                      <a:tailEnd type="none" w="med" len="med"/>
                    </a:lnB>
                    <a:solidFill>
                      <a:srgbClr val="FFDD00"/>
                    </a:solidFill>
                  </a:tcPr>
                </a:tc>
                <a:tc>
                  <a:txBody>
                    <a:bodyPr/>
                    <a:lstStyle/>
                    <a:p>
                      <a:pPr algn="l" fontAlgn="base"/>
                      <a:r>
                        <a:rPr lang="en-US" sz="1050" b="1" dirty="0">
                          <a:solidFill>
                            <a:srgbClr val="000000"/>
                          </a:solidFill>
                          <a:effectLst/>
                          <a:latin typeface="inherit"/>
                        </a:rPr>
                        <a:t>Insta360 VR Pro</a:t>
                      </a:r>
                    </a:p>
                  </a:txBody>
                  <a:tcPr marL="38310" marR="38310" marT="38310" marB="38310" anchor="ctr">
                    <a:lnL>
                      <a:noFill/>
                    </a:lnL>
                    <a:lnR>
                      <a:noFill/>
                    </a:lnR>
                    <a:lnT>
                      <a:noFill/>
                    </a:lnT>
                    <a:lnB w="12700" cap="flat" cmpd="sng" algn="ctr">
                      <a:solidFill>
                        <a:srgbClr val="E8E8E8"/>
                      </a:solidFill>
                      <a:prstDash val="solid"/>
                      <a:round/>
                      <a:headEnd type="none" w="med" len="med"/>
                      <a:tailEnd type="none" w="med" len="med"/>
                    </a:lnB>
                    <a:solidFill>
                      <a:srgbClr val="FFDD00"/>
                    </a:solidFill>
                  </a:tcPr>
                </a:tc>
              </a:tr>
              <a:tr h="232580">
                <a:tc>
                  <a:txBody>
                    <a:bodyPr/>
                    <a:lstStyle/>
                    <a:p>
                      <a:pPr fontAlgn="ctr"/>
                      <a:r>
                        <a:rPr lang="en-US" sz="1050">
                          <a:solidFill>
                            <a:srgbClr val="111111"/>
                          </a:solidFill>
                          <a:effectLst/>
                          <a:latin typeface="inherit"/>
                        </a:rPr>
                        <a:t>Number of Lenses</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6</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232580">
                <a:tc>
                  <a:txBody>
                    <a:bodyPr/>
                    <a:lstStyle/>
                    <a:p>
                      <a:pPr fontAlgn="ctr"/>
                      <a:r>
                        <a:rPr lang="en-US" sz="1050">
                          <a:solidFill>
                            <a:srgbClr val="111111"/>
                          </a:solidFill>
                          <a:effectLst/>
                          <a:latin typeface="inherit"/>
                        </a:rPr>
                        <a:t>360 Photo Resolution</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60 Megapixels</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644361">
                <a:tc>
                  <a:txBody>
                    <a:bodyPr/>
                    <a:lstStyle/>
                    <a:p>
                      <a:pPr fontAlgn="ctr"/>
                      <a:r>
                        <a:rPr lang="en-US" sz="1050">
                          <a:solidFill>
                            <a:srgbClr val="111111"/>
                          </a:solidFill>
                          <a:effectLst/>
                          <a:latin typeface="inherit"/>
                        </a:rPr>
                        <a:t>360 Video Resolution</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8K@30fps with Post Processing Stitching 4K@30fps with Real Time Stitching</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232580">
                <a:tc>
                  <a:txBody>
                    <a:bodyPr/>
                    <a:lstStyle/>
                    <a:p>
                      <a:pPr fontAlgn="ctr"/>
                      <a:r>
                        <a:rPr lang="en-US" sz="1050" dirty="0">
                          <a:solidFill>
                            <a:srgbClr val="111111"/>
                          </a:solidFill>
                          <a:effectLst/>
                          <a:latin typeface="inherit"/>
                        </a:rPr>
                        <a:t>360 Slow Motion Video</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Yes. 100fps at 4K</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369839">
                <a:tc>
                  <a:txBody>
                    <a:bodyPr/>
                    <a:lstStyle/>
                    <a:p>
                      <a:pPr fontAlgn="ctr"/>
                      <a:r>
                        <a:rPr lang="en-US" sz="1050">
                          <a:solidFill>
                            <a:srgbClr val="111111"/>
                          </a:solidFill>
                          <a:effectLst/>
                          <a:latin typeface="inherit"/>
                        </a:rPr>
                        <a:t>360 3D</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8K 3D images 6K 3D Video</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232580">
                <a:tc>
                  <a:txBody>
                    <a:bodyPr/>
                    <a:lstStyle/>
                    <a:p>
                      <a:pPr fontAlgn="ctr"/>
                      <a:r>
                        <a:rPr lang="en-US" sz="1050">
                          <a:solidFill>
                            <a:srgbClr val="111111"/>
                          </a:solidFill>
                          <a:effectLst/>
                          <a:latin typeface="inherit"/>
                        </a:rPr>
                        <a:t>Aperture</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f2.4</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232580">
                <a:tc>
                  <a:txBody>
                    <a:bodyPr/>
                    <a:lstStyle/>
                    <a:p>
                      <a:pPr fontAlgn="ctr"/>
                      <a:r>
                        <a:rPr lang="en-US" sz="1050">
                          <a:solidFill>
                            <a:srgbClr val="111111"/>
                          </a:solidFill>
                          <a:effectLst/>
                          <a:latin typeface="inherit"/>
                        </a:rPr>
                        <a:t>File Outputs</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RAW, JPG, MP4</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369839">
                <a:tc>
                  <a:txBody>
                    <a:bodyPr/>
                    <a:lstStyle/>
                    <a:p>
                      <a:pPr fontAlgn="ctr"/>
                      <a:r>
                        <a:rPr lang="en-US" sz="1050">
                          <a:solidFill>
                            <a:srgbClr val="111111"/>
                          </a:solidFill>
                          <a:effectLst/>
                          <a:latin typeface="inherit"/>
                        </a:rPr>
                        <a:t>Sound</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4 Built in Microphones 1 AUX Spherical Sound</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232580">
                <a:tc>
                  <a:txBody>
                    <a:bodyPr/>
                    <a:lstStyle/>
                    <a:p>
                      <a:pPr fontAlgn="ctr"/>
                      <a:r>
                        <a:rPr lang="en-US" sz="1050">
                          <a:solidFill>
                            <a:srgbClr val="111111"/>
                          </a:solidFill>
                          <a:effectLst/>
                          <a:latin typeface="inherit"/>
                        </a:rPr>
                        <a:t>Memory</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External SD Card</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507100">
                <a:tc>
                  <a:txBody>
                    <a:bodyPr/>
                    <a:lstStyle/>
                    <a:p>
                      <a:pPr fontAlgn="ctr"/>
                      <a:r>
                        <a:rPr lang="en-US" sz="1050">
                          <a:solidFill>
                            <a:srgbClr val="111111"/>
                          </a:solidFill>
                          <a:effectLst/>
                          <a:latin typeface="inherit"/>
                        </a:rPr>
                        <a:t>Battery</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5000mAh removable battery (75 </a:t>
                      </a:r>
                      <a:r>
                        <a:rPr lang="en-US" sz="1050" dirty="0" err="1">
                          <a:solidFill>
                            <a:srgbClr val="111111"/>
                          </a:solidFill>
                          <a:effectLst/>
                          <a:latin typeface="inherit"/>
                        </a:rPr>
                        <a:t>mins</a:t>
                      </a:r>
                      <a:r>
                        <a:rPr lang="en-US" sz="1050" dirty="0">
                          <a:solidFill>
                            <a:srgbClr val="111111"/>
                          </a:solidFill>
                          <a:effectLst/>
                          <a:latin typeface="inherit"/>
                        </a:rPr>
                        <a:t>) 12V 5A DC adapter</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FFFFF"/>
                    </a:solidFill>
                  </a:tcPr>
                </a:tc>
              </a:tr>
              <a:tr h="1467922">
                <a:tc>
                  <a:txBody>
                    <a:bodyPr/>
                    <a:lstStyle/>
                    <a:p>
                      <a:pPr fontAlgn="ctr"/>
                      <a:r>
                        <a:rPr lang="en-US" sz="1050">
                          <a:solidFill>
                            <a:srgbClr val="111111"/>
                          </a:solidFill>
                          <a:effectLst/>
                          <a:latin typeface="inherit"/>
                        </a:rPr>
                        <a:t>Live Stream</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8F8F8"/>
                    </a:solidFill>
                  </a:tcPr>
                </a:tc>
                <a:tc>
                  <a:txBody>
                    <a:bodyPr/>
                    <a:lstStyle/>
                    <a:p>
                      <a:pPr fontAlgn="ctr"/>
                      <a:r>
                        <a:rPr lang="en-US" sz="1050" dirty="0">
                          <a:solidFill>
                            <a:srgbClr val="111111"/>
                          </a:solidFill>
                          <a:effectLst/>
                          <a:latin typeface="inherit"/>
                        </a:rPr>
                        <a:t>Up to 3840 x 3840 (4K) at 25fps H264 video coding and 3840 x 1920 (4K) at 30fps H265/H264 video coding On any 360° platform which includes Facebook, YouTube, and Insta360 server via link</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12700" cap="flat" cmpd="sng" algn="ctr">
                      <a:solidFill>
                        <a:srgbClr val="E8E8E8"/>
                      </a:solidFill>
                      <a:prstDash val="solid"/>
                      <a:round/>
                      <a:headEnd type="none" w="med" len="med"/>
                      <a:tailEnd type="none" w="med" len="med"/>
                    </a:lnB>
                    <a:solidFill>
                      <a:srgbClr val="F8F8F8"/>
                    </a:solidFill>
                  </a:tcPr>
                </a:tc>
              </a:tr>
              <a:tr h="232580">
                <a:tc>
                  <a:txBody>
                    <a:bodyPr/>
                    <a:lstStyle/>
                    <a:p>
                      <a:pPr fontAlgn="ctr"/>
                      <a:r>
                        <a:rPr lang="en-US" sz="1050">
                          <a:solidFill>
                            <a:srgbClr val="111111"/>
                          </a:solidFill>
                          <a:effectLst/>
                          <a:latin typeface="inherit"/>
                        </a:rPr>
                        <a:t>Price</a:t>
                      </a:r>
                    </a:p>
                  </a:txBody>
                  <a:tcPr marL="38310" marR="38310" marT="38310" marB="38310" anchor="ctr">
                    <a:lnL w="6350" cap="flat" cmpd="sng" algn="ctr">
                      <a:solidFill>
                        <a:srgbClr val="E8E8E8"/>
                      </a:solidFill>
                      <a:prstDash val="solid"/>
                      <a:round/>
                      <a:headEnd type="none" w="med" len="med"/>
                      <a:tailEnd type="none" w="med" len="med"/>
                    </a:lnL>
                    <a:lnR w="1270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6350" cap="flat" cmpd="sng" algn="ctr">
                      <a:solidFill>
                        <a:srgbClr val="E8E8E8"/>
                      </a:solidFill>
                      <a:prstDash val="solid"/>
                      <a:round/>
                      <a:headEnd type="none" w="med" len="med"/>
                      <a:tailEnd type="none" w="med" len="med"/>
                    </a:lnB>
                    <a:solidFill>
                      <a:srgbClr val="FFFFFF"/>
                    </a:solidFill>
                  </a:tcPr>
                </a:tc>
                <a:tc>
                  <a:txBody>
                    <a:bodyPr/>
                    <a:lstStyle/>
                    <a:p>
                      <a:pPr fontAlgn="ctr"/>
                      <a:r>
                        <a:rPr lang="en-US" sz="1050" dirty="0">
                          <a:solidFill>
                            <a:srgbClr val="111111"/>
                          </a:solidFill>
                          <a:effectLst/>
                          <a:latin typeface="inherit"/>
                        </a:rPr>
                        <a:t>$3499</a:t>
                      </a:r>
                    </a:p>
                  </a:txBody>
                  <a:tcPr marL="38310" marR="38310" marT="38310" marB="38310" anchor="ctr">
                    <a:lnL w="12700" cap="flat" cmpd="sng" algn="ctr">
                      <a:solidFill>
                        <a:srgbClr val="E8E8E8"/>
                      </a:solidFill>
                      <a:prstDash val="solid"/>
                      <a:round/>
                      <a:headEnd type="none" w="med" len="med"/>
                      <a:tailEnd type="none" w="med" len="med"/>
                    </a:lnL>
                    <a:lnR w="6350" cap="flat" cmpd="sng" algn="ctr">
                      <a:solidFill>
                        <a:srgbClr val="E8E8E8"/>
                      </a:solidFill>
                      <a:prstDash val="solid"/>
                      <a:round/>
                      <a:headEnd type="none" w="med" len="med"/>
                      <a:tailEnd type="none" w="med" len="med"/>
                    </a:lnR>
                    <a:lnT w="12700" cap="flat" cmpd="sng" algn="ctr">
                      <a:solidFill>
                        <a:srgbClr val="E8E8E8"/>
                      </a:solidFill>
                      <a:prstDash val="solid"/>
                      <a:round/>
                      <a:headEnd type="none" w="med" len="med"/>
                      <a:tailEnd type="none" w="med" len="med"/>
                    </a:lnT>
                    <a:lnB w="6350" cap="flat" cmpd="sng" algn="ctr">
                      <a:solidFill>
                        <a:srgbClr val="E8E8E8"/>
                      </a:solidFill>
                      <a:prstDash val="solid"/>
                      <a:round/>
                      <a:headEnd type="none" w="med" len="med"/>
                      <a:tailEnd type="none" w="med" len="med"/>
                    </a:lnB>
                    <a:solidFill>
                      <a:srgbClr val="FFFFFF"/>
                    </a:solidFill>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5437872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5" y="2617274"/>
            <a:ext cx="9404723" cy="1400530"/>
          </a:xfrm>
        </p:spPr>
        <p:txBody>
          <a:bodyPr/>
          <a:lstStyle/>
          <a:p>
            <a:pPr algn="ctr"/>
            <a:r>
              <a:rPr lang="en-US" b="1" dirty="0"/>
              <a:t>Facebook Surround360</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6484456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Facebook Surround360</a:t>
            </a:r>
          </a:p>
        </p:txBody>
      </p:sp>
      <p:sp>
        <p:nvSpPr>
          <p:cNvPr id="3" name="Content Placeholder 2"/>
          <p:cNvSpPr>
            <a:spLocks noGrp="1"/>
          </p:cNvSpPr>
          <p:nvPr>
            <p:ph idx="1"/>
          </p:nvPr>
        </p:nvSpPr>
        <p:spPr>
          <a:xfrm>
            <a:off x="342900" y="1304118"/>
            <a:ext cx="10421100" cy="707232"/>
          </a:xfrm>
        </p:spPr>
        <p:txBody>
          <a:bodyPr>
            <a:normAutofit/>
          </a:bodyPr>
          <a:lstStyle/>
          <a:p>
            <a:pPr marL="0" indent="0" algn="just" rtl="1">
              <a:buNone/>
            </a:pPr>
            <a:r>
              <a:rPr lang="fa-IR" sz="1800" dirty="0" smtClean="0">
                <a:cs typeface="B Nazanin" panose="00000400000000000000" pitchFamily="2" charset="-78"/>
              </a:rPr>
              <a:t>یک محصول بسیار با کیفیت مبتنی بر پلتفرم فیسبوک 360 و اینستاگرام با قابلیت ضبط با کیفیت محصولات </a:t>
            </a:r>
            <a:r>
              <a:rPr lang="en-US" sz="1800" dirty="0" smtClean="0">
                <a:cs typeface="B Nazanin" panose="00000400000000000000" pitchFamily="2" charset="-78"/>
              </a:rPr>
              <a:t>VR</a:t>
            </a:r>
            <a:r>
              <a:rPr lang="fa-IR" sz="1800" dirty="0" smtClean="0">
                <a:cs typeface="B Nazanin" panose="00000400000000000000" pitchFamily="2" charset="-78"/>
              </a:rPr>
              <a:t> به صورت استروسکوپیک و با ادیتور و بستر کد باز که قابلیت های توسعه ای فراوانی را در اختیار تیم توسعه دهنده قرار می دهد.</a:t>
            </a:r>
          </a:p>
          <a:p>
            <a:pPr marL="0" indent="0" algn="just" rtl="1">
              <a:buNone/>
            </a:pPr>
            <a:endParaRPr lang="fa-IR" sz="1800"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3543" y="2011350"/>
            <a:ext cx="8074819" cy="454617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171146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40496122"/>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2048×2048</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تا</a:t>
                      </a:r>
                      <a:r>
                        <a:rPr lang="fa-IR" baseline="0" dirty="0" smtClean="0">
                          <a:cs typeface="B Nazanin" panose="00000400000000000000" pitchFamily="2" charset="-78"/>
                        </a:rPr>
                        <a:t> 60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30000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https://facebook360.fb.com/facebook-surround-360/</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8050451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3138"/>
          </a:xfrm>
        </p:spPr>
        <p:txBody>
          <a:bodyPr/>
          <a:lstStyle/>
          <a:p>
            <a:pPr algn="ctr" rtl="1"/>
            <a:r>
              <a:rPr lang="fa-IR" dirty="0" smtClean="0">
                <a:cs typeface="B Titr" panose="00000700000000000000" pitchFamily="2" charset="-78"/>
              </a:rPr>
              <a:t>جزئیات فنی </a:t>
            </a:r>
            <a:r>
              <a:rPr lang="en-US" dirty="0" smtClean="0">
                <a:cs typeface="B Titr" panose="00000700000000000000" pitchFamily="2" charset="-78"/>
              </a:rPr>
              <a:t>Facebook Surround360</a:t>
            </a:r>
            <a:endParaRPr lang="en-US" dirty="0">
              <a:cs typeface="B Titr" panose="00000700000000000000" pitchFamily="2" charset="-78"/>
            </a:endParaRPr>
          </a:p>
        </p:txBody>
      </p:sp>
      <p:sp>
        <p:nvSpPr>
          <p:cNvPr id="3" name="Content Placeholder 2"/>
          <p:cNvSpPr>
            <a:spLocks noGrp="1"/>
          </p:cNvSpPr>
          <p:nvPr>
            <p:ph idx="1"/>
          </p:nvPr>
        </p:nvSpPr>
        <p:spPr>
          <a:xfrm>
            <a:off x="221457" y="1252818"/>
            <a:ext cx="11501438" cy="5369438"/>
          </a:xfrm>
        </p:spPr>
        <p:txBody>
          <a:bodyPr/>
          <a:lstStyle/>
          <a:p>
            <a:pPr marL="0" indent="0" algn="just" rtl="1">
              <a:buNone/>
            </a:pPr>
            <a:r>
              <a:rPr lang="fa-IR" dirty="0">
                <a:cs typeface="B Nazanin" panose="00000400000000000000" pitchFamily="2" charset="-78"/>
              </a:rPr>
              <a:t>علاقه‌ی فیسبوک به واقعیت مجازی موضوع قابل انکاری نیست؛ چراکه در سال‌های اخیر شاهد تلاش‌های این کمپانی در راستای فعالیت گسترده در این حوزه بوده‌ایم که برای مثال می‌توان به تصاحب آکیولس اشاره کرد. دوربین‌های جدید ۳۶۰ درجه‌ی فیسبوک اولین موارد این‌چنینی نیستند که توسط غول شبکه‌های اجتماعی رونمایی شده است؛ این کمپانی در سال ۲۰۱۶ نیز دوربین </a:t>
            </a:r>
            <a:r>
              <a:rPr lang="en-US" dirty="0" err="1">
                <a:cs typeface="B Nazanin" panose="00000400000000000000" pitchFamily="2" charset="-78"/>
              </a:rPr>
              <a:t>Sorround</a:t>
            </a:r>
            <a:r>
              <a:rPr lang="en-US" dirty="0">
                <a:cs typeface="B Nazanin" panose="00000400000000000000" pitchFamily="2" charset="-78"/>
              </a:rPr>
              <a:t> 360 </a:t>
            </a:r>
            <a:r>
              <a:rPr lang="fa-IR" dirty="0">
                <a:cs typeface="B Nazanin" panose="00000400000000000000" pitchFamily="2" charset="-78"/>
              </a:rPr>
              <a:t>را معرفی کرد که امکان ثبت تصاویر را به‌صورت سه‌بعدی فراهم می‌کرد. البته </a:t>
            </a:r>
            <a:r>
              <a:rPr lang="fa-IR" dirty="0" smtClean="0">
                <a:cs typeface="B Nazanin" panose="00000400000000000000" pitchFamily="2" charset="-78"/>
              </a:rPr>
              <a:t>این</a:t>
            </a:r>
            <a:r>
              <a:rPr lang="en-US" dirty="0" smtClean="0">
                <a:cs typeface="B Nazanin" panose="00000400000000000000" pitchFamily="2" charset="-78"/>
              </a:rPr>
              <a:t> </a:t>
            </a:r>
            <a:r>
              <a:rPr lang="fa-IR" dirty="0" smtClean="0">
                <a:cs typeface="B Nazanin" panose="00000400000000000000" pitchFamily="2" charset="-78"/>
              </a:rPr>
              <a:t>دوربین</a:t>
            </a:r>
            <a:r>
              <a:rPr lang="fa-IR" dirty="0">
                <a:cs typeface="B Nazanin" panose="00000400000000000000" pitchFamily="2" charset="-78"/>
              </a:rPr>
              <a:t> در واقع یک نمونه‌ی مرجع یا کانسپت برای طراحی بود تا یک دوربین تجاری برای عرضه به بازار.</a:t>
            </a:r>
          </a:p>
          <a:p>
            <a:pPr marL="0" indent="0" algn="just" rtl="1">
              <a:buNone/>
            </a:pPr>
            <a:r>
              <a:rPr lang="fa-IR" dirty="0">
                <a:cs typeface="B Nazanin" panose="00000400000000000000" pitchFamily="2" charset="-78"/>
              </a:rPr>
              <a:t>فیسبوک برای تثبیت جایگاه خود، در جریان کنفرانس توسعه‌دهندگانش دو دوربین ۳۶۰ درجه جدید نیز معرفی کرد که شامل دوربین‌های </a:t>
            </a:r>
            <a:r>
              <a:rPr lang="en-US" dirty="0">
                <a:cs typeface="B Nazanin" panose="00000400000000000000" pitchFamily="2" charset="-78"/>
              </a:rPr>
              <a:t>X24 </a:t>
            </a:r>
            <a:r>
              <a:rPr lang="fa-IR" dirty="0">
                <a:cs typeface="B Nazanin" panose="00000400000000000000" pitchFamily="2" charset="-78"/>
              </a:rPr>
              <a:t>و </a:t>
            </a:r>
            <a:r>
              <a:rPr lang="en-US" dirty="0">
                <a:cs typeface="B Nazanin" panose="00000400000000000000" pitchFamily="2" charset="-78"/>
              </a:rPr>
              <a:t>X6 </a:t>
            </a:r>
            <a:r>
              <a:rPr lang="fa-IR" dirty="0">
                <a:cs typeface="B Nazanin" panose="00000400000000000000" pitchFamily="2" charset="-78"/>
              </a:rPr>
              <a:t>می‌شود. اعداد موجود در نام دوربین‌های مورد نظر، مشخص‌کننده‌ی تعداد دوربین‌های مورد استفاده در هر یک از محصولات است، از این‌رو ایکس ۲۴ را باید بزرگ‌ترین دوربینی خواند که از وجود ۲۴ دوربین بهره می‌برد.</a:t>
            </a:r>
          </a:p>
          <a:p>
            <a:pPr marL="0" indent="0" algn="just" rtl="1">
              <a:buNone/>
            </a:pPr>
            <a:r>
              <a:rPr lang="fa-IR" dirty="0">
                <a:cs typeface="B Nazanin" panose="00000400000000000000" pitchFamily="2" charset="-78"/>
              </a:rPr>
              <a:t>بر اساس اطلاعات ارائه‌شده توسط فیسبوک، با استفاده از این دوربین‌ها می‌توان در صحنه‌ی فیلم‌برداری حرکت کرد و محتوا را از زاویه‌های مختلف دید. در واقع استفاده از این دوربین‌ها تجربه‌ای به بینندگان القا می‌کند که در صورت حضور در صحنه‌ی مورد نظر می‌توانند داشته باشند؛ چراکه همچون برگرداندن سر در زمان حضور، می‌توان در ویدیو نیز با نگاهی به اطراف، زوایای مختلف را مشاهده کرد. فناوری ثبت ویدیو به این شکل، با نام آزادی ۶ درجه یا </a:t>
            </a:r>
            <a:r>
              <a:rPr lang="en-US" dirty="0">
                <a:cs typeface="B Nazanin" panose="00000400000000000000" pitchFamily="2" charset="-78"/>
              </a:rPr>
              <a:t>Six </a:t>
            </a:r>
            <a:r>
              <a:rPr lang="en-US" dirty="0" err="1">
                <a:cs typeface="B Nazanin" panose="00000400000000000000" pitchFamily="2" charset="-78"/>
              </a:rPr>
              <a:t>Derees</a:t>
            </a:r>
            <a:r>
              <a:rPr lang="en-US" dirty="0">
                <a:cs typeface="B Nazanin" panose="00000400000000000000" pitchFamily="2" charset="-78"/>
              </a:rPr>
              <a:t> of Freedom </a:t>
            </a:r>
            <a:r>
              <a:rPr lang="fa-IR" dirty="0">
                <a:cs typeface="B Nazanin" panose="00000400000000000000" pitchFamily="2" charset="-78"/>
              </a:rPr>
              <a:t>شناخته می‌شود.</a:t>
            </a:r>
          </a:p>
          <a:p>
            <a:pPr marL="0" indent="0" algn="just" rtl="1">
              <a:buNone/>
            </a:pPr>
            <a:r>
              <a:rPr lang="fa-IR" dirty="0">
                <a:cs typeface="B Nazanin" panose="00000400000000000000" pitchFamily="2" charset="-78"/>
              </a:rPr>
              <a:t>همچون </a:t>
            </a:r>
            <a:r>
              <a:rPr lang="en-US" dirty="0" err="1">
                <a:cs typeface="B Nazanin" panose="00000400000000000000" pitchFamily="2" charset="-78"/>
              </a:rPr>
              <a:t>Sorround</a:t>
            </a:r>
            <a:r>
              <a:rPr lang="en-US" dirty="0">
                <a:cs typeface="B Nazanin" panose="00000400000000000000" pitchFamily="2" charset="-78"/>
              </a:rPr>
              <a:t> 360، </a:t>
            </a:r>
            <a:r>
              <a:rPr lang="fa-IR" dirty="0">
                <a:cs typeface="B Nazanin" panose="00000400000000000000" pitchFamily="2" charset="-78"/>
              </a:rPr>
              <a:t>فیسبوک برنامه‌ای برای فروش دوربین‌های جدید خود ندارد؛ بلکه این دوربین‌ها با هدف فروش گواهی طراحی به سایر تولیدکنندگان توسعه یافته‌اند.</a:t>
            </a: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08843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369401"/>
            <a:ext cx="8825658" cy="1281000"/>
          </a:xfrm>
        </p:spPr>
        <p:txBody>
          <a:bodyPr/>
          <a:lstStyle/>
          <a:p>
            <a:pPr algn="ctr"/>
            <a:r>
              <a:rPr lang="fa-IR" sz="4800" dirty="0" smtClean="0">
                <a:cs typeface="B Titr" panose="00000700000000000000" pitchFamily="2" charset="-78"/>
              </a:rPr>
              <a:t>فصل اول – مروری بر واقعیت مجازی</a:t>
            </a:r>
            <a:endParaRPr lang="en-US" sz="48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29871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Stacked</a:t>
            </a:r>
            <a:endParaRPr lang="en-US" dirty="0">
              <a:cs typeface="B Titr" panose="00000700000000000000" pitchFamily="2" charset="-78"/>
            </a:endParaRPr>
          </a:p>
        </p:txBody>
      </p:sp>
      <p:sp>
        <p:nvSpPr>
          <p:cNvPr id="3" name="Content Placeholder 2"/>
          <p:cNvSpPr>
            <a:spLocks noGrp="1"/>
          </p:cNvSpPr>
          <p:nvPr>
            <p:ph idx="1"/>
          </p:nvPr>
        </p:nvSpPr>
        <p:spPr>
          <a:xfrm>
            <a:off x="1104293" y="1268118"/>
            <a:ext cx="8946541" cy="1568682"/>
          </a:xfrm>
        </p:spPr>
        <p:txBody>
          <a:bodyPr>
            <a:normAutofit/>
          </a:bodyPr>
          <a:lstStyle/>
          <a:p>
            <a:pPr marL="0" indent="0" algn="just" rtl="1">
              <a:buNone/>
            </a:pPr>
            <a:r>
              <a:rPr lang="fa-IR" dirty="0" smtClean="0">
                <a:cs typeface="B Nazanin" panose="00000400000000000000" pitchFamily="2" charset="-78"/>
              </a:rPr>
              <a:t>این مورد هم مانند </a:t>
            </a:r>
            <a:r>
              <a:rPr lang="en-US" dirty="0" smtClean="0">
                <a:cs typeface="B Nazanin" panose="00000400000000000000" pitchFamily="2" charset="-78"/>
              </a:rPr>
              <a:t>Side By Side</a:t>
            </a:r>
            <a:r>
              <a:rPr lang="fa-IR" dirty="0" smtClean="0">
                <a:cs typeface="B Nazanin" panose="00000400000000000000" pitchFamily="2" charset="-78"/>
              </a:rPr>
              <a:t> از دو تصویر تشکیل شده است اما این دو تصویر به صورت عمودی جانمایی می شوند و نرم افزار به صورت خودکار باید این موارد را تفسیر کند.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4712" y="2536356"/>
            <a:ext cx="7199376" cy="35996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603709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5" y="2617274"/>
            <a:ext cx="9404723" cy="1400530"/>
          </a:xfrm>
        </p:spPr>
        <p:txBody>
          <a:bodyPr/>
          <a:lstStyle/>
          <a:p>
            <a:pPr algn="ctr"/>
            <a:r>
              <a:rPr lang="en-US" b="1" dirty="0" smtClean="0"/>
              <a:t>Jaunt One</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90260146"/>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Jaunt One</a:t>
            </a:r>
            <a:endParaRPr lang="en-US" dirty="0">
              <a:cs typeface="B Titr" panose="00000700000000000000" pitchFamily="2" charset="-78"/>
            </a:endParaRPr>
          </a:p>
        </p:txBody>
      </p:sp>
      <p:sp>
        <p:nvSpPr>
          <p:cNvPr id="3" name="Content Placeholder 2"/>
          <p:cNvSpPr>
            <a:spLocks noGrp="1"/>
          </p:cNvSpPr>
          <p:nvPr>
            <p:ph idx="1"/>
          </p:nvPr>
        </p:nvSpPr>
        <p:spPr>
          <a:xfrm>
            <a:off x="264319" y="1304118"/>
            <a:ext cx="10499681" cy="939020"/>
          </a:xfrm>
        </p:spPr>
        <p:txBody>
          <a:bodyPr>
            <a:normAutofit/>
          </a:bodyPr>
          <a:lstStyle/>
          <a:p>
            <a:pPr marL="0" indent="0" algn="just" rtl="1">
              <a:buNone/>
            </a:pPr>
            <a:r>
              <a:rPr lang="fa-IR" sz="1800" dirty="0" smtClean="0">
                <a:cs typeface="B Nazanin" panose="00000400000000000000" pitchFamily="2" charset="-78"/>
              </a:rPr>
              <a:t>یک محصول فوق العاده و بسیار کاربردی در ضبط محصولات مستند که </a:t>
            </a:r>
            <a:r>
              <a:rPr lang="en-US" sz="1800" dirty="0" err="1" smtClean="0">
                <a:cs typeface="B Nazanin" panose="00000400000000000000" pitchFamily="2" charset="-78"/>
              </a:rPr>
              <a:t>JauntVR</a:t>
            </a:r>
            <a:r>
              <a:rPr lang="fa-IR" sz="1800" dirty="0" smtClean="0">
                <a:cs typeface="B Nazanin" panose="00000400000000000000" pitchFamily="2" charset="-78"/>
              </a:rPr>
              <a:t> مجموعه بزرگ سینمایی بر اساس آن بنا شده است و از سویی شرکت های بزرگی مانند دیزنی و بنگاه های خبری نظیر </a:t>
            </a:r>
            <a:r>
              <a:rPr lang="en-US" sz="1800" dirty="0" smtClean="0">
                <a:cs typeface="B Nazanin" panose="00000400000000000000" pitchFamily="2" charset="-78"/>
              </a:rPr>
              <a:t>Fox</a:t>
            </a:r>
            <a:r>
              <a:rPr lang="fa-IR" sz="1800" dirty="0" smtClean="0">
                <a:cs typeface="B Nazanin" panose="00000400000000000000" pitchFamily="2" charset="-78"/>
              </a:rPr>
              <a:t> نیز از آن استفاده می کنند.</a:t>
            </a:r>
          </a:p>
          <a:p>
            <a:pPr marL="0" indent="0" algn="just" rtl="1">
              <a:buNone/>
            </a:pPr>
            <a:endParaRPr lang="fa-IR" sz="1800"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0257" y="2003266"/>
            <a:ext cx="7150471" cy="455723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4318341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61107917"/>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9192 x 4096</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تا</a:t>
                      </a:r>
                      <a:r>
                        <a:rPr lang="fa-IR" baseline="0" dirty="0" smtClean="0">
                          <a:cs typeface="B Nazanin" panose="00000400000000000000" pitchFamily="2" charset="-78"/>
                        </a:rPr>
                        <a:t> 120فریم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اعلام نشده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https://www.jauntvr.com/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5201674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3138"/>
          </a:xfrm>
        </p:spPr>
        <p:txBody>
          <a:bodyPr/>
          <a:lstStyle/>
          <a:p>
            <a:pPr algn="ctr" rtl="1"/>
            <a:r>
              <a:rPr lang="fa-IR" dirty="0" smtClean="0">
                <a:cs typeface="B Titr" panose="00000700000000000000" pitchFamily="2" charset="-78"/>
              </a:rPr>
              <a:t>جزئیات فنی </a:t>
            </a:r>
            <a:r>
              <a:rPr lang="en-US" dirty="0" smtClean="0">
                <a:cs typeface="B Titr" panose="00000700000000000000" pitchFamily="2" charset="-78"/>
              </a:rPr>
              <a:t>Jaunt One</a:t>
            </a:r>
            <a:endParaRPr lang="en-US" dirty="0">
              <a:cs typeface="B Titr" panose="00000700000000000000" pitchFamily="2" charset="-78"/>
            </a:endParaRPr>
          </a:p>
        </p:txBody>
      </p:sp>
      <p:graphicFrame>
        <p:nvGraphicFramePr>
          <p:cNvPr id="4" name="Table 3"/>
          <p:cNvGraphicFramePr>
            <a:graphicFrameLocks noGrp="1"/>
          </p:cNvGraphicFramePr>
          <p:nvPr>
            <p:extLst>
              <p:ext uri="{D42A27DB-BD31-4B8C-83A1-F6EECF244321}">
                <p14:modId xmlns:p14="http://schemas.microsoft.com/office/powerpoint/2010/main" val="2421976531"/>
              </p:ext>
            </p:extLst>
          </p:nvPr>
        </p:nvGraphicFramePr>
        <p:xfrm>
          <a:off x="852579" y="1538704"/>
          <a:ext cx="2876368" cy="4494966"/>
        </p:xfrm>
        <a:graphic>
          <a:graphicData uri="http://schemas.openxmlformats.org/drawingml/2006/table">
            <a:tbl>
              <a:tblPr/>
              <a:tblGrid>
                <a:gridCol w="1438184"/>
                <a:gridCol w="1438184"/>
              </a:tblGrid>
              <a:tr h="412404">
                <a:tc>
                  <a:txBody>
                    <a:bodyPr/>
                    <a:lstStyle/>
                    <a:p>
                      <a:pPr algn="l" fontAlgn="b"/>
                      <a:r>
                        <a:rPr lang="en-US" sz="1100" b="1" cap="all" dirty="0">
                          <a:effectLst/>
                        </a:rPr>
                        <a:t>CAPTURE</a:t>
                      </a:r>
                    </a:p>
                  </a:txBody>
                  <a:tcPr marL="67240" marR="67240" marT="44827" marB="44827" anchor="b">
                    <a:lnL>
                      <a:noFill/>
                    </a:lnL>
                    <a:lnR>
                      <a:noFill/>
                    </a:lnR>
                    <a:lnT>
                      <a:noFill/>
                    </a:lnT>
                    <a:lnB w="38100" cap="flat" cmpd="sng" algn="ctr">
                      <a:solidFill>
                        <a:srgbClr val="EBEBEB"/>
                      </a:solidFill>
                      <a:prstDash val="solid"/>
                      <a:round/>
                      <a:headEnd type="none" w="med" len="med"/>
                      <a:tailEnd type="none" w="med" len="med"/>
                    </a:lnB>
                    <a:solidFill>
                      <a:srgbClr val="AECE2B"/>
                    </a:solidFill>
                  </a:tcPr>
                </a:tc>
                <a:tc>
                  <a:txBody>
                    <a:bodyPr/>
                    <a:lstStyle/>
                    <a:p>
                      <a:pPr algn="l" fontAlgn="b"/>
                      <a:r>
                        <a:rPr lang="en-US" sz="1100" b="1" cap="all" dirty="0">
                          <a:effectLst/>
                        </a:rPr>
                        <a:t>JAUNT ONE (J1-24G)</a:t>
                      </a:r>
                    </a:p>
                  </a:txBody>
                  <a:tcPr marL="67240" marR="67240" marT="44827" marB="44827" anchor="b">
                    <a:lnL>
                      <a:noFill/>
                    </a:lnL>
                    <a:lnR>
                      <a:noFill/>
                    </a:lnR>
                    <a:lnT>
                      <a:noFill/>
                    </a:lnT>
                    <a:lnB w="38100" cap="flat" cmpd="sng" algn="ctr">
                      <a:solidFill>
                        <a:srgbClr val="EBEBEB"/>
                      </a:solidFill>
                      <a:prstDash val="solid"/>
                      <a:round/>
                      <a:headEnd type="none" w="med" len="med"/>
                      <a:tailEnd type="none" w="med" len="med"/>
                    </a:lnB>
                    <a:solidFill>
                      <a:srgbClr val="AECE2B"/>
                    </a:solidFill>
                  </a:tcPr>
                </a:tc>
              </a:tr>
              <a:tr h="412404">
                <a:tc>
                  <a:txBody>
                    <a:bodyPr/>
                    <a:lstStyle/>
                    <a:p>
                      <a:pPr algn="l" fontAlgn="t"/>
                      <a:r>
                        <a:rPr lang="en-US" sz="1100" b="1">
                          <a:solidFill>
                            <a:schemeClr val="bg1"/>
                          </a:solidFill>
                          <a:effectLst/>
                        </a:rPr>
                        <a:t>Sensor</a:t>
                      </a:r>
                    </a:p>
                  </a:txBody>
                  <a:tcPr marL="67240" marR="67240" marT="44827" marB="44827">
                    <a:lnL>
                      <a:noFill/>
                    </a:lnL>
                    <a:lnR w="6350" cap="flat" cmpd="sng" algn="ctr">
                      <a:solidFill>
                        <a:srgbClr val="EBEBEB"/>
                      </a:solidFill>
                      <a:prstDash val="solid"/>
                      <a:round/>
                      <a:headEnd type="none" w="med" len="med"/>
                      <a:tailEnd type="none" w="med" len="med"/>
                    </a:lnR>
                    <a:lnT w="38100" cap="flat" cmpd="sng" algn="ctr">
                      <a:solidFill>
                        <a:srgbClr val="EBEBEB"/>
                      </a:solidFill>
                      <a:prstDash val="solid"/>
                      <a:round/>
                      <a:headEnd type="none" w="med" len="med"/>
                      <a:tailEnd type="none" w="med" len="med"/>
                    </a:lnT>
                    <a:lnB>
                      <a:noFill/>
                    </a:lnB>
                    <a:solidFill>
                      <a:srgbClr val="D1D2D4"/>
                    </a:solidFill>
                  </a:tcPr>
                </a:tc>
                <a:tc>
                  <a:txBody>
                    <a:bodyPr/>
                    <a:lstStyle/>
                    <a:p>
                      <a:pPr fontAlgn="t"/>
                      <a:r>
                        <a:rPr lang="en-US" sz="1100" dirty="0">
                          <a:solidFill>
                            <a:schemeClr val="bg1"/>
                          </a:solidFill>
                          <a:effectLst/>
                        </a:rPr>
                        <a:t>24, synchronized, 2K global shutter</a:t>
                      </a:r>
                    </a:p>
                  </a:txBody>
                  <a:tcPr marL="67240" marR="67240" marT="44827" marB="44827">
                    <a:lnL w="6350" cap="flat" cmpd="sng" algn="ctr">
                      <a:solidFill>
                        <a:srgbClr val="EBEBEB"/>
                      </a:solidFill>
                      <a:prstDash val="solid"/>
                      <a:round/>
                      <a:headEnd type="none" w="med" len="med"/>
                      <a:tailEnd type="none" w="med" len="med"/>
                    </a:lnL>
                    <a:lnR>
                      <a:noFill/>
                    </a:lnR>
                    <a:lnT w="38100" cap="flat" cmpd="sng" algn="ctr">
                      <a:solidFill>
                        <a:srgbClr val="EBEBEB"/>
                      </a:solidFill>
                      <a:prstDash val="solid"/>
                      <a:round/>
                      <a:headEnd type="none" w="med" len="med"/>
                      <a:tailEnd type="none" w="med" len="med"/>
                    </a:lnT>
                    <a:lnB>
                      <a:noFill/>
                    </a:lnB>
                    <a:solidFill>
                      <a:srgbClr val="D1D2D4"/>
                    </a:solidFill>
                  </a:tcPr>
                </a:tc>
              </a:tr>
              <a:tr h="251028">
                <a:tc>
                  <a:txBody>
                    <a:bodyPr/>
                    <a:lstStyle/>
                    <a:p>
                      <a:pPr algn="l" fontAlgn="t"/>
                      <a:r>
                        <a:rPr lang="en-US" sz="1100" b="1">
                          <a:solidFill>
                            <a:schemeClr val="bg1"/>
                          </a:solidFill>
                          <a:effectLst/>
                        </a:rPr>
                        <a:t>Lens Aperture</a:t>
                      </a:r>
                    </a:p>
                  </a:txBody>
                  <a:tcPr marL="67240" marR="67240" marT="44827" marB="44827">
                    <a:lnL>
                      <a:noFill/>
                    </a:lnL>
                    <a:lnR>
                      <a:noFill/>
                    </a:lnR>
                    <a:lnT>
                      <a:noFill/>
                    </a:lnT>
                    <a:lnB>
                      <a:noFill/>
                    </a:lnB>
                    <a:solidFill>
                      <a:srgbClr val="EBEBEB"/>
                    </a:solidFill>
                  </a:tcPr>
                </a:tc>
                <a:tc>
                  <a:txBody>
                    <a:bodyPr/>
                    <a:lstStyle/>
                    <a:p>
                      <a:pPr fontAlgn="t"/>
                      <a:r>
                        <a:rPr lang="en-US" sz="1100" dirty="0">
                          <a:solidFill>
                            <a:schemeClr val="bg1"/>
                          </a:solidFill>
                          <a:effectLst/>
                        </a:rPr>
                        <a:t>f/2.9</a:t>
                      </a:r>
                    </a:p>
                  </a:txBody>
                  <a:tcPr marL="67240" marR="67240" marT="44827" marB="44827">
                    <a:lnL>
                      <a:noFill/>
                    </a:lnL>
                    <a:lnR>
                      <a:noFill/>
                    </a:lnR>
                    <a:lnT>
                      <a:noFill/>
                    </a:lnT>
                    <a:lnB>
                      <a:noFill/>
                    </a:lnB>
                    <a:solidFill>
                      <a:srgbClr val="EBEBEB"/>
                    </a:solidFill>
                  </a:tcPr>
                </a:tc>
              </a:tr>
              <a:tr h="573779">
                <a:tc>
                  <a:txBody>
                    <a:bodyPr/>
                    <a:lstStyle/>
                    <a:p>
                      <a:pPr algn="l" fontAlgn="t"/>
                      <a:r>
                        <a:rPr lang="en-US" sz="1100" b="1">
                          <a:solidFill>
                            <a:schemeClr val="bg1"/>
                          </a:solidFill>
                          <a:effectLst/>
                        </a:rPr>
                        <a:t>Field of View (FOV)</a:t>
                      </a:r>
                    </a:p>
                  </a:txBody>
                  <a:tcPr marL="67240" marR="67240" marT="44827" marB="44827">
                    <a:lnL>
                      <a:noFill/>
                    </a:lnL>
                    <a:lnR w="6350" cap="flat" cmpd="sng" algn="ctr">
                      <a:solidFill>
                        <a:srgbClr val="EBEBEB"/>
                      </a:solidFill>
                      <a:prstDash val="solid"/>
                      <a:round/>
                      <a:headEnd type="none" w="med" len="med"/>
                      <a:tailEnd type="none" w="med" len="med"/>
                    </a:lnR>
                    <a:lnT>
                      <a:noFill/>
                    </a:lnT>
                    <a:lnB>
                      <a:noFill/>
                    </a:lnB>
                    <a:solidFill>
                      <a:srgbClr val="D1D2D4"/>
                    </a:solidFill>
                  </a:tcPr>
                </a:tc>
                <a:tc>
                  <a:txBody>
                    <a:bodyPr/>
                    <a:lstStyle/>
                    <a:p>
                      <a:pPr fontAlgn="t"/>
                      <a:r>
                        <a:rPr lang="en-US" sz="1100" dirty="0">
                          <a:solidFill>
                            <a:schemeClr val="bg1"/>
                          </a:solidFill>
                          <a:effectLst/>
                        </a:rPr>
                        <a:t>130° diagonal field of view per lens, full spherical coverage</a:t>
                      </a:r>
                    </a:p>
                  </a:txBody>
                  <a:tcPr marL="67240" marR="67240" marT="44827" marB="44827">
                    <a:lnL w="6350" cap="flat" cmpd="sng" algn="ctr">
                      <a:solidFill>
                        <a:srgbClr val="EBEBEB"/>
                      </a:solidFill>
                      <a:prstDash val="solid"/>
                      <a:round/>
                      <a:headEnd type="none" w="med" len="med"/>
                      <a:tailEnd type="none" w="med" len="med"/>
                    </a:lnL>
                    <a:lnR>
                      <a:noFill/>
                    </a:lnR>
                    <a:lnT>
                      <a:noFill/>
                    </a:lnT>
                    <a:lnB>
                      <a:noFill/>
                    </a:lnB>
                    <a:solidFill>
                      <a:srgbClr val="D1D2D4"/>
                    </a:solidFill>
                  </a:tcPr>
                </a:tc>
              </a:tr>
              <a:tr h="412404">
                <a:tc>
                  <a:txBody>
                    <a:bodyPr/>
                    <a:lstStyle/>
                    <a:p>
                      <a:pPr algn="l" fontAlgn="t"/>
                      <a:r>
                        <a:rPr lang="en-US" sz="1100" b="1">
                          <a:solidFill>
                            <a:schemeClr val="bg1"/>
                          </a:solidFill>
                          <a:effectLst/>
                        </a:rPr>
                        <a:t>Stereo Coverage</a:t>
                      </a:r>
                    </a:p>
                  </a:txBody>
                  <a:tcPr marL="67240" marR="67240" marT="44827" marB="44827">
                    <a:lnL>
                      <a:noFill/>
                    </a:lnL>
                    <a:lnR>
                      <a:noFill/>
                    </a:lnR>
                    <a:lnT>
                      <a:noFill/>
                    </a:lnT>
                    <a:lnB>
                      <a:noFill/>
                    </a:lnB>
                    <a:solidFill>
                      <a:srgbClr val="EBEBEB"/>
                    </a:solidFill>
                  </a:tcPr>
                </a:tc>
                <a:tc>
                  <a:txBody>
                    <a:bodyPr/>
                    <a:lstStyle/>
                    <a:p>
                      <a:pPr fontAlgn="t"/>
                      <a:r>
                        <a:rPr lang="en-US" sz="1100" dirty="0">
                          <a:solidFill>
                            <a:schemeClr val="bg1"/>
                          </a:solidFill>
                          <a:effectLst/>
                        </a:rPr>
                        <a:t>360°x110°, full equatorial stereo</a:t>
                      </a:r>
                    </a:p>
                  </a:txBody>
                  <a:tcPr marL="67240" marR="67240" marT="44827" marB="44827">
                    <a:lnL>
                      <a:noFill/>
                    </a:lnL>
                    <a:lnR>
                      <a:noFill/>
                    </a:lnR>
                    <a:lnT>
                      <a:noFill/>
                    </a:lnT>
                    <a:lnB>
                      <a:noFill/>
                    </a:lnB>
                    <a:solidFill>
                      <a:srgbClr val="EBEBEB"/>
                    </a:solidFill>
                  </a:tcPr>
                </a:tc>
              </a:tr>
              <a:tr h="573779">
                <a:tc>
                  <a:txBody>
                    <a:bodyPr/>
                    <a:lstStyle/>
                    <a:p>
                      <a:pPr algn="l" fontAlgn="t"/>
                      <a:r>
                        <a:rPr lang="en-US" sz="1100" b="1">
                          <a:solidFill>
                            <a:schemeClr val="bg1"/>
                          </a:solidFill>
                          <a:effectLst/>
                        </a:rPr>
                        <a:t>Dynamic Range</a:t>
                      </a:r>
                    </a:p>
                  </a:txBody>
                  <a:tcPr marL="67240" marR="67240" marT="44827" marB="44827">
                    <a:lnL>
                      <a:noFill/>
                    </a:lnL>
                    <a:lnR w="6350" cap="flat" cmpd="sng" algn="ctr">
                      <a:solidFill>
                        <a:srgbClr val="EBEBEB"/>
                      </a:solidFill>
                      <a:prstDash val="solid"/>
                      <a:round/>
                      <a:headEnd type="none" w="med" len="med"/>
                      <a:tailEnd type="none" w="med" len="med"/>
                    </a:lnR>
                    <a:lnT>
                      <a:noFill/>
                    </a:lnT>
                    <a:lnB>
                      <a:noFill/>
                    </a:lnB>
                    <a:solidFill>
                      <a:srgbClr val="D1D2D4"/>
                    </a:solidFill>
                  </a:tcPr>
                </a:tc>
                <a:tc>
                  <a:txBody>
                    <a:bodyPr/>
                    <a:lstStyle/>
                    <a:p>
                      <a:pPr fontAlgn="t"/>
                      <a:r>
                        <a:rPr lang="en-US" sz="1100" dirty="0">
                          <a:solidFill>
                            <a:schemeClr val="bg1"/>
                          </a:solidFill>
                          <a:effectLst/>
                        </a:rPr>
                        <a:t>10 stops per module, up to 18 stops per scene</a:t>
                      </a:r>
                    </a:p>
                  </a:txBody>
                  <a:tcPr marL="67240" marR="67240" marT="44827" marB="44827">
                    <a:lnL w="6350" cap="flat" cmpd="sng" algn="ctr">
                      <a:solidFill>
                        <a:srgbClr val="EBEBEB"/>
                      </a:solidFill>
                      <a:prstDash val="solid"/>
                      <a:round/>
                      <a:headEnd type="none" w="med" len="med"/>
                      <a:tailEnd type="none" w="med" len="med"/>
                    </a:lnL>
                    <a:lnR>
                      <a:noFill/>
                    </a:lnR>
                    <a:lnT>
                      <a:noFill/>
                    </a:lnT>
                    <a:lnB>
                      <a:noFill/>
                    </a:lnB>
                    <a:solidFill>
                      <a:srgbClr val="D1D2D4"/>
                    </a:solidFill>
                  </a:tcPr>
                </a:tc>
              </a:tr>
              <a:tr h="412404">
                <a:tc>
                  <a:txBody>
                    <a:bodyPr/>
                    <a:lstStyle/>
                    <a:p>
                      <a:pPr algn="l" fontAlgn="t"/>
                      <a:r>
                        <a:rPr lang="en-US" sz="1100" b="1">
                          <a:solidFill>
                            <a:schemeClr val="bg1"/>
                          </a:solidFill>
                          <a:effectLst/>
                        </a:rPr>
                        <a:t>ISO Range</a:t>
                      </a:r>
                    </a:p>
                  </a:txBody>
                  <a:tcPr marL="67240" marR="67240" marT="44827" marB="44827">
                    <a:lnL>
                      <a:noFill/>
                    </a:lnL>
                    <a:lnR>
                      <a:noFill/>
                    </a:lnR>
                    <a:lnT>
                      <a:noFill/>
                    </a:lnT>
                    <a:lnB>
                      <a:noFill/>
                    </a:lnB>
                    <a:solidFill>
                      <a:srgbClr val="EBEBEB"/>
                    </a:solidFill>
                  </a:tcPr>
                </a:tc>
                <a:tc>
                  <a:txBody>
                    <a:bodyPr/>
                    <a:lstStyle/>
                    <a:p>
                      <a:pPr fontAlgn="t"/>
                      <a:r>
                        <a:rPr lang="en-US" sz="1100" dirty="0">
                          <a:solidFill>
                            <a:schemeClr val="bg1"/>
                          </a:solidFill>
                          <a:effectLst/>
                        </a:rPr>
                        <a:t>ISO 540 (base) to ISO 1600</a:t>
                      </a:r>
                    </a:p>
                  </a:txBody>
                  <a:tcPr marL="67240" marR="67240" marT="44827" marB="44827">
                    <a:lnL>
                      <a:noFill/>
                    </a:lnL>
                    <a:lnR>
                      <a:noFill/>
                    </a:lnR>
                    <a:lnT>
                      <a:noFill/>
                    </a:lnT>
                    <a:lnB>
                      <a:noFill/>
                    </a:lnB>
                    <a:solidFill>
                      <a:srgbClr val="EBEBEB"/>
                    </a:solidFill>
                  </a:tcPr>
                </a:tc>
              </a:tr>
              <a:tr h="573779">
                <a:tc>
                  <a:txBody>
                    <a:bodyPr/>
                    <a:lstStyle/>
                    <a:p>
                      <a:pPr algn="l" fontAlgn="t"/>
                      <a:r>
                        <a:rPr lang="en-US" sz="1100" b="1">
                          <a:solidFill>
                            <a:schemeClr val="bg1"/>
                          </a:solidFill>
                          <a:effectLst/>
                        </a:rPr>
                        <a:t>Frame Rates</a:t>
                      </a:r>
                    </a:p>
                  </a:txBody>
                  <a:tcPr marL="67240" marR="67240" marT="44827" marB="44827">
                    <a:lnL>
                      <a:noFill/>
                    </a:lnL>
                    <a:lnR w="6350" cap="flat" cmpd="sng" algn="ctr">
                      <a:solidFill>
                        <a:srgbClr val="EBEBEB"/>
                      </a:solidFill>
                      <a:prstDash val="solid"/>
                      <a:round/>
                      <a:headEnd type="none" w="med" len="med"/>
                      <a:tailEnd type="none" w="med" len="med"/>
                    </a:lnR>
                    <a:lnT>
                      <a:noFill/>
                    </a:lnT>
                    <a:lnB>
                      <a:noFill/>
                    </a:lnB>
                    <a:solidFill>
                      <a:srgbClr val="D1D2D4"/>
                    </a:solidFill>
                  </a:tcPr>
                </a:tc>
                <a:tc>
                  <a:txBody>
                    <a:bodyPr/>
                    <a:lstStyle/>
                    <a:p>
                      <a:pPr fontAlgn="t"/>
                      <a:r>
                        <a:rPr lang="fr-FR" sz="1100" dirty="0">
                          <a:solidFill>
                            <a:schemeClr val="bg1"/>
                          </a:solidFill>
                          <a:effectLst/>
                        </a:rPr>
                        <a:t>120 </a:t>
                      </a:r>
                      <a:r>
                        <a:rPr lang="fr-FR" sz="1100" dirty="0" err="1">
                          <a:solidFill>
                            <a:schemeClr val="bg1"/>
                          </a:solidFill>
                          <a:effectLst/>
                        </a:rPr>
                        <a:t>fps</a:t>
                      </a:r>
                      <a:r>
                        <a:rPr lang="fr-FR" sz="1100" dirty="0">
                          <a:solidFill>
                            <a:schemeClr val="bg1"/>
                          </a:solidFill>
                          <a:effectLst/>
                        </a:rPr>
                        <a:t>, 59.94 </a:t>
                      </a:r>
                      <a:r>
                        <a:rPr lang="fr-FR" sz="1100" dirty="0" err="1">
                          <a:solidFill>
                            <a:schemeClr val="bg1"/>
                          </a:solidFill>
                          <a:effectLst/>
                        </a:rPr>
                        <a:t>fps</a:t>
                      </a:r>
                      <a:r>
                        <a:rPr lang="fr-FR" sz="1100" dirty="0">
                          <a:solidFill>
                            <a:schemeClr val="bg1"/>
                          </a:solidFill>
                          <a:effectLst/>
                        </a:rPr>
                        <a:t>, 50 </a:t>
                      </a:r>
                      <a:r>
                        <a:rPr lang="fr-FR" sz="1100" dirty="0" err="1">
                          <a:solidFill>
                            <a:schemeClr val="bg1"/>
                          </a:solidFill>
                          <a:effectLst/>
                        </a:rPr>
                        <a:t>fps</a:t>
                      </a:r>
                      <a:r>
                        <a:rPr lang="fr-FR" sz="1100" dirty="0">
                          <a:solidFill>
                            <a:schemeClr val="bg1"/>
                          </a:solidFill>
                          <a:effectLst/>
                        </a:rPr>
                        <a:t>, 29.97 </a:t>
                      </a:r>
                      <a:r>
                        <a:rPr lang="fr-FR" sz="1100" dirty="0" err="1">
                          <a:solidFill>
                            <a:schemeClr val="bg1"/>
                          </a:solidFill>
                          <a:effectLst/>
                        </a:rPr>
                        <a:t>fps</a:t>
                      </a:r>
                      <a:r>
                        <a:rPr lang="fr-FR" sz="1100" dirty="0">
                          <a:solidFill>
                            <a:schemeClr val="bg1"/>
                          </a:solidFill>
                          <a:effectLst/>
                        </a:rPr>
                        <a:t>, 25 </a:t>
                      </a:r>
                      <a:r>
                        <a:rPr lang="fr-FR" sz="1100" dirty="0" err="1">
                          <a:solidFill>
                            <a:schemeClr val="bg1"/>
                          </a:solidFill>
                          <a:effectLst/>
                        </a:rPr>
                        <a:t>fps</a:t>
                      </a:r>
                      <a:endParaRPr lang="fr-FR" sz="1100" dirty="0">
                        <a:solidFill>
                          <a:schemeClr val="bg1"/>
                        </a:solidFill>
                        <a:effectLst/>
                      </a:endParaRPr>
                    </a:p>
                  </a:txBody>
                  <a:tcPr marL="67240" marR="67240" marT="44827" marB="44827">
                    <a:lnL w="6350" cap="flat" cmpd="sng" algn="ctr">
                      <a:solidFill>
                        <a:srgbClr val="EBEBEB"/>
                      </a:solidFill>
                      <a:prstDash val="solid"/>
                      <a:round/>
                      <a:headEnd type="none" w="med" len="med"/>
                      <a:tailEnd type="none" w="med" len="med"/>
                    </a:lnL>
                    <a:lnR>
                      <a:noFill/>
                    </a:lnR>
                    <a:lnT>
                      <a:noFill/>
                    </a:lnT>
                    <a:lnB>
                      <a:noFill/>
                    </a:lnB>
                    <a:solidFill>
                      <a:srgbClr val="D1D2D4"/>
                    </a:solidFill>
                  </a:tcPr>
                </a:tc>
              </a:tr>
              <a:tr h="573779">
                <a:tc>
                  <a:txBody>
                    <a:bodyPr/>
                    <a:lstStyle/>
                    <a:p>
                      <a:pPr algn="l" fontAlgn="t"/>
                      <a:r>
                        <a:rPr lang="en-US" sz="1100" b="1">
                          <a:solidFill>
                            <a:schemeClr val="bg1"/>
                          </a:solidFill>
                          <a:effectLst/>
                        </a:rPr>
                        <a:t>Max Output Resolution</a:t>
                      </a:r>
                    </a:p>
                  </a:txBody>
                  <a:tcPr marL="67240" marR="67240" marT="44827" marB="44827">
                    <a:lnL>
                      <a:noFill/>
                    </a:lnL>
                    <a:lnR>
                      <a:noFill/>
                    </a:lnR>
                    <a:lnT>
                      <a:noFill/>
                    </a:lnT>
                    <a:lnB>
                      <a:noFill/>
                    </a:lnB>
                    <a:solidFill>
                      <a:srgbClr val="EBEBEB"/>
                    </a:solidFill>
                  </a:tcPr>
                </a:tc>
                <a:tc>
                  <a:txBody>
                    <a:bodyPr/>
                    <a:lstStyle/>
                    <a:p>
                      <a:pPr fontAlgn="t"/>
                      <a:r>
                        <a:rPr lang="en-US" sz="1100" dirty="0">
                          <a:solidFill>
                            <a:schemeClr val="bg1"/>
                          </a:solidFill>
                          <a:effectLst/>
                        </a:rPr>
                        <a:t>8K x 4K stitched </a:t>
                      </a:r>
                      <a:r>
                        <a:rPr lang="en-US" sz="1100" dirty="0" err="1">
                          <a:solidFill>
                            <a:schemeClr val="bg1"/>
                          </a:solidFill>
                          <a:effectLst/>
                        </a:rPr>
                        <a:t>equirectangular</a:t>
                      </a:r>
                      <a:r>
                        <a:rPr lang="en-US" sz="1100" dirty="0">
                          <a:solidFill>
                            <a:schemeClr val="bg1"/>
                          </a:solidFill>
                          <a:effectLst/>
                        </a:rPr>
                        <a:t> resolution per eye</a:t>
                      </a:r>
                    </a:p>
                  </a:txBody>
                  <a:tcPr marL="67240" marR="67240" marT="44827" marB="44827">
                    <a:lnL>
                      <a:noFill/>
                    </a:lnL>
                    <a:lnR>
                      <a:noFill/>
                    </a:lnR>
                    <a:lnT>
                      <a:noFill/>
                    </a:lnT>
                    <a:lnB>
                      <a:noFill/>
                    </a:lnB>
                    <a:solidFill>
                      <a:srgbClr val="EBEBEB"/>
                    </a:solidFill>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869901813"/>
              </p:ext>
            </p:extLst>
          </p:nvPr>
        </p:nvGraphicFramePr>
        <p:xfrm>
          <a:off x="3800541" y="1542251"/>
          <a:ext cx="3781293" cy="4216410"/>
        </p:xfrm>
        <a:graphic>
          <a:graphicData uri="http://schemas.openxmlformats.org/drawingml/2006/table">
            <a:tbl>
              <a:tblPr/>
              <a:tblGrid>
                <a:gridCol w="1247827"/>
                <a:gridCol w="2533466"/>
              </a:tblGrid>
              <a:tr h="542149">
                <a:tc>
                  <a:txBody>
                    <a:bodyPr/>
                    <a:lstStyle/>
                    <a:p>
                      <a:pPr algn="l" fontAlgn="b"/>
                      <a:r>
                        <a:rPr lang="en-US" sz="1400" b="1" cap="all" dirty="0">
                          <a:effectLst/>
                        </a:rPr>
                        <a:t>CAMERA CONTROL</a:t>
                      </a:r>
                    </a:p>
                  </a:txBody>
                  <a:tcPr marL="88394" marR="88394" marT="58929" marB="58929" anchor="b">
                    <a:lnL>
                      <a:noFill/>
                    </a:lnL>
                    <a:lnR>
                      <a:noFill/>
                    </a:lnR>
                    <a:lnT>
                      <a:noFill/>
                    </a:lnT>
                    <a:lnB w="38100" cap="flat" cmpd="sng" algn="ctr">
                      <a:solidFill>
                        <a:srgbClr val="EBEBEB"/>
                      </a:solidFill>
                      <a:prstDash val="solid"/>
                      <a:round/>
                      <a:headEnd type="none" w="med" len="med"/>
                      <a:tailEnd type="none" w="med" len="med"/>
                    </a:lnB>
                    <a:solidFill>
                      <a:srgbClr val="AECE2B"/>
                    </a:solidFill>
                  </a:tcPr>
                </a:tc>
                <a:tc>
                  <a:txBody>
                    <a:bodyPr/>
                    <a:lstStyle/>
                    <a:p>
                      <a:pPr algn="l" fontAlgn="b"/>
                      <a:r>
                        <a:rPr lang="en-US" sz="1400" b="1" cap="all">
                          <a:effectLst/>
                        </a:rPr>
                        <a:t>JAUNT ONE (J1-24G)</a:t>
                      </a:r>
                    </a:p>
                  </a:txBody>
                  <a:tcPr marL="88394" marR="88394" marT="58929" marB="58929" anchor="b">
                    <a:lnL>
                      <a:noFill/>
                    </a:lnL>
                    <a:lnR>
                      <a:noFill/>
                    </a:lnR>
                    <a:lnT>
                      <a:noFill/>
                    </a:lnT>
                    <a:lnB w="38100" cap="flat" cmpd="sng" algn="ctr">
                      <a:solidFill>
                        <a:srgbClr val="EBEBEB"/>
                      </a:solidFill>
                      <a:prstDash val="solid"/>
                      <a:round/>
                      <a:headEnd type="none" w="med" len="med"/>
                      <a:tailEnd type="none" w="med" len="med"/>
                    </a:lnB>
                    <a:solidFill>
                      <a:srgbClr val="AECE2B"/>
                    </a:solidFill>
                  </a:tcPr>
                </a:tc>
              </a:tr>
              <a:tr h="1178585">
                <a:tc>
                  <a:txBody>
                    <a:bodyPr/>
                    <a:lstStyle/>
                    <a:p>
                      <a:pPr algn="l" fontAlgn="t"/>
                      <a:r>
                        <a:rPr lang="en-US" sz="1400" b="1">
                          <a:solidFill>
                            <a:schemeClr val="bg1"/>
                          </a:solidFill>
                          <a:effectLst/>
                        </a:rPr>
                        <a:t>Exposure</a:t>
                      </a:r>
                    </a:p>
                  </a:txBody>
                  <a:tcPr marL="88394" marR="88394" marT="58929" marB="58929">
                    <a:lnL>
                      <a:noFill/>
                    </a:lnL>
                    <a:lnR w="6350" cap="flat" cmpd="sng" algn="ctr">
                      <a:solidFill>
                        <a:srgbClr val="EBEBEB"/>
                      </a:solidFill>
                      <a:prstDash val="solid"/>
                      <a:round/>
                      <a:headEnd type="none" w="med" len="med"/>
                      <a:tailEnd type="none" w="med" len="med"/>
                    </a:lnR>
                    <a:lnT w="38100" cap="flat" cmpd="sng" algn="ctr">
                      <a:solidFill>
                        <a:srgbClr val="EBEBEB"/>
                      </a:solidFill>
                      <a:prstDash val="solid"/>
                      <a:round/>
                      <a:headEnd type="none" w="med" len="med"/>
                      <a:tailEnd type="none" w="med" len="med"/>
                    </a:lnT>
                    <a:lnB>
                      <a:noFill/>
                    </a:lnB>
                    <a:solidFill>
                      <a:srgbClr val="D1D2D4"/>
                    </a:solidFill>
                  </a:tcPr>
                </a:tc>
                <a:tc>
                  <a:txBody>
                    <a:bodyPr/>
                    <a:lstStyle/>
                    <a:p>
                      <a:pPr fontAlgn="t"/>
                      <a:r>
                        <a:rPr lang="en-US" sz="1400" dirty="0">
                          <a:solidFill>
                            <a:schemeClr val="bg1"/>
                          </a:solidFill>
                          <a:effectLst/>
                        </a:rPr>
                        <a:t>Automatic or manual control using Jaunt ONE Controller</a:t>
                      </a:r>
                      <a:br>
                        <a:rPr lang="en-US" sz="1400" dirty="0">
                          <a:solidFill>
                            <a:schemeClr val="bg1"/>
                          </a:solidFill>
                          <a:effectLst/>
                        </a:rPr>
                      </a:br>
                      <a:r>
                        <a:rPr lang="en-US" sz="1400" dirty="0">
                          <a:solidFill>
                            <a:schemeClr val="bg1"/>
                          </a:solidFill>
                          <a:effectLst/>
                        </a:rPr>
                        <a:t>Control exposure per module</a:t>
                      </a:r>
                    </a:p>
                  </a:txBody>
                  <a:tcPr marL="88394" marR="88394" marT="58929" marB="58929">
                    <a:lnL w="6350" cap="flat" cmpd="sng" algn="ctr">
                      <a:solidFill>
                        <a:srgbClr val="EBEBEB"/>
                      </a:solidFill>
                      <a:prstDash val="solid"/>
                      <a:round/>
                      <a:headEnd type="none" w="med" len="med"/>
                      <a:tailEnd type="none" w="med" len="med"/>
                    </a:lnL>
                    <a:lnR>
                      <a:noFill/>
                    </a:lnR>
                    <a:lnT w="38100" cap="flat" cmpd="sng" algn="ctr">
                      <a:solidFill>
                        <a:srgbClr val="EBEBEB"/>
                      </a:solidFill>
                      <a:prstDash val="solid"/>
                      <a:round/>
                      <a:headEnd type="none" w="med" len="med"/>
                      <a:tailEnd type="none" w="med" len="med"/>
                    </a:lnT>
                    <a:lnB>
                      <a:noFill/>
                    </a:lnB>
                    <a:solidFill>
                      <a:srgbClr val="D1D2D4"/>
                    </a:solidFill>
                  </a:tcPr>
                </a:tc>
              </a:tr>
              <a:tr h="754294">
                <a:tc>
                  <a:txBody>
                    <a:bodyPr/>
                    <a:lstStyle/>
                    <a:p>
                      <a:pPr algn="l" fontAlgn="t"/>
                      <a:r>
                        <a:rPr lang="en-US" sz="1400" b="1">
                          <a:solidFill>
                            <a:schemeClr val="bg1"/>
                          </a:solidFill>
                          <a:effectLst/>
                        </a:rPr>
                        <a:t>White Balance</a:t>
                      </a:r>
                    </a:p>
                  </a:txBody>
                  <a:tcPr marL="88394" marR="88394" marT="58929" marB="58929">
                    <a:lnL>
                      <a:noFill/>
                    </a:lnL>
                    <a:lnR>
                      <a:noFill/>
                    </a:lnR>
                    <a:lnT>
                      <a:noFill/>
                    </a:lnT>
                    <a:lnB>
                      <a:noFill/>
                    </a:lnB>
                    <a:solidFill>
                      <a:srgbClr val="EBEBEB"/>
                    </a:solidFill>
                  </a:tcPr>
                </a:tc>
                <a:tc>
                  <a:txBody>
                    <a:bodyPr/>
                    <a:lstStyle/>
                    <a:p>
                      <a:pPr fontAlgn="t"/>
                      <a:r>
                        <a:rPr lang="en-US" sz="1400" dirty="0">
                          <a:solidFill>
                            <a:schemeClr val="bg1"/>
                          </a:solidFill>
                          <a:effectLst/>
                        </a:rPr>
                        <a:t>Automatic or manual control using Jaunt ONE Controller</a:t>
                      </a:r>
                    </a:p>
                  </a:txBody>
                  <a:tcPr marL="88394" marR="88394" marT="58929" marB="58929">
                    <a:lnL>
                      <a:noFill/>
                    </a:lnL>
                    <a:lnR>
                      <a:noFill/>
                    </a:lnR>
                    <a:lnT>
                      <a:noFill/>
                    </a:lnT>
                    <a:lnB>
                      <a:noFill/>
                    </a:lnB>
                    <a:solidFill>
                      <a:srgbClr val="EBEBEB"/>
                    </a:solidFill>
                  </a:tcPr>
                </a:tc>
              </a:tr>
              <a:tr h="1178585">
                <a:tc>
                  <a:txBody>
                    <a:bodyPr/>
                    <a:lstStyle/>
                    <a:p>
                      <a:pPr algn="l" fontAlgn="t"/>
                      <a:r>
                        <a:rPr lang="en-US" sz="1400" b="1">
                          <a:solidFill>
                            <a:schemeClr val="bg1"/>
                          </a:solidFill>
                          <a:effectLst/>
                        </a:rPr>
                        <a:t>Remote Control</a:t>
                      </a:r>
                    </a:p>
                  </a:txBody>
                  <a:tcPr marL="88394" marR="88394" marT="58929" marB="58929">
                    <a:lnL>
                      <a:noFill/>
                    </a:lnL>
                    <a:lnR w="6350" cap="flat" cmpd="sng" algn="ctr">
                      <a:solidFill>
                        <a:srgbClr val="EBEBEB"/>
                      </a:solidFill>
                      <a:prstDash val="solid"/>
                      <a:round/>
                      <a:headEnd type="none" w="med" len="med"/>
                      <a:tailEnd type="none" w="med" len="med"/>
                    </a:lnR>
                    <a:lnT>
                      <a:noFill/>
                    </a:lnT>
                    <a:lnB>
                      <a:noFill/>
                    </a:lnB>
                    <a:solidFill>
                      <a:srgbClr val="D1D2D4"/>
                    </a:solidFill>
                  </a:tcPr>
                </a:tc>
                <a:tc>
                  <a:txBody>
                    <a:bodyPr/>
                    <a:lstStyle/>
                    <a:p>
                      <a:pPr fontAlgn="t"/>
                      <a:r>
                        <a:rPr lang="en-US" sz="1400" dirty="0">
                          <a:solidFill>
                            <a:schemeClr val="bg1"/>
                          </a:solidFill>
                          <a:effectLst/>
                        </a:rPr>
                        <a:t>USB 2.0 interface for control using Jaunt ONE controller Accessory port for interface with external accessories</a:t>
                      </a:r>
                    </a:p>
                  </a:txBody>
                  <a:tcPr marL="88394" marR="88394" marT="58929" marB="58929">
                    <a:lnL w="6350" cap="flat" cmpd="sng" algn="ctr">
                      <a:solidFill>
                        <a:srgbClr val="EBEBEB"/>
                      </a:solidFill>
                      <a:prstDash val="solid"/>
                      <a:round/>
                      <a:headEnd type="none" w="med" len="med"/>
                      <a:tailEnd type="none" w="med" len="med"/>
                    </a:lnL>
                    <a:lnR>
                      <a:noFill/>
                    </a:lnR>
                    <a:lnT>
                      <a:noFill/>
                    </a:lnT>
                    <a:lnB>
                      <a:noFill/>
                    </a:lnB>
                    <a:solidFill>
                      <a:srgbClr val="D1D2D4"/>
                    </a:solidFill>
                  </a:tcPr>
                </a:tc>
              </a:tr>
              <a:tr h="542149">
                <a:tc>
                  <a:txBody>
                    <a:bodyPr/>
                    <a:lstStyle/>
                    <a:p>
                      <a:pPr algn="l" fontAlgn="t"/>
                      <a:r>
                        <a:rPr lang="en-US" sz="1400" b="1">
                          <a:solidFill>
                            <a:schemeClr val="bg1"/>
                          </a:solidFill>
                          <a:effectLst/>
                        </a:rPr>
                        <a:t>Jaunt ONE Controller</a:t>
                      </a:r>
                    </a:p>
                  </a:txBody>
                  <a:tcPr marL="88394" marR="88394" marT="58929" marB="58929">
                    <a:lnL>
                      <a:noFill/>
                    </a:lnL>
                    <a:lnR>
                      <a:noFill/>
                    </a:lnR>
                    <a:lnT>
                      <a:noFill/>
                    </a:lnT>
                    <a:lnB>
                      <a:noFill/>
                    </a:lnB>
                    <a:solidFill>
                      <a:srgbClr val="EBEBEB"/>
                    </a:solidFill>
                  </a:tcPr>
                </a:tc>
                <a:tc>
                  <a:txBody>
                    <a:bodyPr/>
                    <a:lstStyle/>
                    <a:p>
                      <a:pPr fontAlgn="t"/>
                      <a:r>
                        <a:rPr lang="en-US" sz="1400" dirty="0">
                          <a:solidFill>
                            <a:schemeClr val="bg1"/>
                          </a:solidFill>
                          <a:effectLst/>
                        </a:rPr>
                        <a:t>Available for </a:t>
                      </a:r>
                      <a:r>
                        <a:rPr lang="en-US" sz="1400" dirty="0" err="1">
                          <a:solidFill>
                            <a:schemeClr val="bg1"/>
                          </a:solidFill>
                          <a:effectLst/>
                        </a:rPr>
                        <a:t>macOS</a:t>
                      </a:r>
                      <a:endParaRPr lang="en-US" sz="1400" dirty="0">
                        <a:solidFill>
                          <a:schemeClr val="bg1"/>
                        </a:solidFill>
                        <a:effectLst/>
                      </a:endParaRPr>
                    </a:p>
                  </a:txBody>
                  <a:tcPr marL="88394" marR="88394" marT="58929" marB="58929">
                    <a:lnL>
                      <a:noFill/>
                    </a:lnL>
                    <a:lnR>
                      <a:noFill/>
                    </a:lnR>
                    <a:lnT>
                      <a:noFill/>
                    </a:lnT>
                    <a:lnB>
                      <a:noFill/>
                    </a:lnB>
                    <a:solidFill>
                      <a:srgbClr val="EBEBEB"/>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526232454"/>
              </p:ext>
            </p:extLst>
          </p:nvPr>
        </p:nvGraphicFramePr>
        <p:xfrm>
          <a:off x="7654922" y="1537290"/>
          <a:ext cx="3130558" cy="4340632"/>
        </p:xfrm>
        <a:graphic>
          <a:graphicData uri="http://schemas.openxmlformats.org/drawingml/2006/table">
            <a:tbl>
              <a:tblPr/>
              <a:tblGrid>
                <a:gridCol w="1033084"/>
                <a:gridCol w="2097474"/>
              </a:tblGrid>
              <a:tr h="448849">
                <a:tc>
                  <a:txBody>
                    <a:bodyPr/>
                    <a:lstStyle/>
                    <a:p>
                      <a:pPr algn="l" fontAlgn="b"/>
                      <a:r>
                        <a:rPr lang="en-US" sz="1200" b="1" cap="all" dirty="0">
                          <a:effectLst/>
                        </a:rPr>
                        <a:t>MISCELLANEOUS</a:t>
                      </a:r>
                    </a:p>
                  </a:txBody>
                  <a:tcPr marL="73182" marR="73182" marT="48788" marB="48788" anchor="b">
                    <a:lnL>
                      <a:noFill/>
                    </a:lnL>
                    <a:lnR>
                      <a:noFill/>
                    </a:lnR>
                    <a:lnT>
                      <a:noFill/>
                    </a:lnT>
                    <a:lnB w="38100" cap="flat" cmpd="sng" algn="ctr">
                      <a:solidFill>
                        <a:srgbClr val="EBEBEB"/>
                      </a:solidFill>
                      <a:prstDash val="solid"/>
                      <a:round/>
                      <a:headEnd type="none" w="med" len="med"/>
                      <a:tailEnd type="none" w="med" len="med"/>
                    </a:lnB>
                    <a:solidFill>
                      <a:srgbClr val="AECE2B"/>
                    </a:solidFill>
                  </a:tcPr>
                </a:tc>
                <a:tc>
                  <a:txBody>
                    <a:bodyPr/>
                    <a:lstStyle/>
                    <a:p>
                      <a:pPr algn="l" fontAlgn="b"/>
                      <a:r>
                        <a:rPr lang="en-US" sz="1200" b="1" cap="all" dirty="0">
                          <a:effectLst/>
                        </a:rPr>
                        <a:t>JAUNT ONE (J1-24G)</a:t>
                      </a:r>
                    </a:p>
                  </a:txBody>
                  <a:tcPr marL="73182" marR="73182" marT="48788" marB="48788" anchor="b">
                    <a:lnL>
                      <a:noFill/>
                    </a:lnL>
                    <a:lnR>
                      <a:noFill/>
                    </a:lnR>
                    <a:lnT>
                      <a:noFill/>
                    </a:lnT>
                    <a:lnB w="38100" cap="flat" cmpd="sng" algn="ctr">
                      <a:solidFill>
                        <a:srgbClr val="EBEBEB"/>
                      </a:solidFill>
                      <a:prstDash val="solid"/>
                      <a:round/>
                      <a:headEnd type="none" w="med" len="med"/>
                      <a:tailEnd type="none" w="med" len="med"/>
                    </a:lnB>
                    <a:solidFill>
                      <a:srgbClr val="AECE2B"/>
                    </a:solidFill>
                  </a:tcPr>
                </a:tc>
              </a:tr>
              <a:tr h="273212">
                <a:tc>
                  <a:txBody>
                    <a:bodyPr/>
                    <a:lstStyle/>
                    <a:p>
                      <a:pPr algn="l" fontAlgn="t"/>
                      <a:r>
                        <a:rPr lang="en-US" sz="1200" b="1">
                          <a:solidFill>
                            <a:schemeClr val="bg1"/>
                          </a:solidFill>
                          <a:effectLst/>
                        </a:rPr>
                        <a:t>Weight</a:t>
                      </a:r>
                    </a:p>
                  </a:txBody>
                  <a:tcPr marL="73182" marR="73182" marT="48788" marB="48788">
                    <a:lnL>
                      <a:noFill/>
                    </a:lnL>
                    <a:lnR w="6350" cap="flat" cmpd="sng" algn="ctr">
                      <a:solidFill>
                        <a:srgbClr val="EBEBEB"/>
                      </a:solidFill>
                      <a:prstDash val="solid"/>
                      <a:round/>
                      <a:headEnd type="none" w="med" len="med"/>
                      <a:tailEnd type="none" w="med" len="med"/>
                    </a:lnR>
                    <a:lnT w="38100" cap="flat" cmpd="sng" algn="ctr">
                      <a:solidFill>
                        <a:srgbClr val="EBEBEB"/>
                      </a:solidFill>
                      <a:prstDash val="solid"/>
                      <a:round/>
                      <a:headEnd type="none" w="med" len="med"/>
                      <a:tailEnd type="none" w="med" len="med"/>
                    </a:lnT>
                    <a:lnB>
                      <a:noFill/>
                    </a:lnB>
                    <a:solidFill>
                      <a:srgbClr val="D1D2D4"/>
                    </a:solidFill>
                  </a:tcPr>
                </a:tc>
                <a:tc>
                  <a:txBody>
                    <a:bodyPr/>
                    <a:lstStyle/>
                    <a:p>
                      <a:pPr fontAlgn="t"/>
                      <a:r>
                        <a:rPr lang="en-US" sz="1200" dirty="0">
                          <a:solidFill>
                            <a:schemeClr val="bg1"/>
                          </a:solidFill>
                          <a:effectLst/>
                        </a:rPr>
                        <a:t>23 </a:t>
                      </a:r>
                      <a:r>
                        <a:rPr lang="en-US" sz="1200" dirty="0" err="1">
                          <a:solidFill>
                            <a:schemeClr val="bg1"/>
                          </a:solidFill>
                          <a:effectLst/>
                        </a:rPr>
                        <a:t>lbs</a:t>
                      </a:r>
                      <a:endParaRPr lang="en-US" sz="1200" dirty="0">
                        <a:solidFill>
                          <a:schemeClr val="bg1"/>
                        </a:solidFill>
                        <a:effectLst/>
                      </a:endParaRPr>
                    </a:p>
                  </a:txBody>
                  <a:tcPr marL="73182" marR="73182" marT="48788" marB="48788">
                    <a:lnL w="6350" cap="flat" cmpd="sng" algn="ctr">
                      <a:solidFill>
                        <a:srgbClr val="EBEBEB"/>
                      </a:solidFill>
                      <a:prstDash val="solid"/>
                      <a:round/>
                      <a:headEnd type="none" w="med" len="med"/>
                      <a:tailEnd type="none" w="med" len="med"/>
                    </a:lnL>
                    <a:lnR>
                      <a:noFill/>
                    </a:lnR>
                    <a:lnT w="38100" cap="flat" cmpd="sng" algn="ctr">
                      <a:solidFill>
                        <a:srgbClr val="EBEBEB"/>
                      </a:solidFill>
                      <a:prstDash val="solid"/>
                      <a:round/>
                      <a:headEnd type="none" w="med" len="med"/>
                      <a:tailEnd type="none" w="med" len="med"/>
                    </a:lnT>
                    <a:lnB>
                      <a:noFill/>
                    </a:lnB>
                    <a:solidFill>
                      <a:srgbClr val="D1D2D4"/>
                    </a:solidFill>
                  </a:tcPr>
                </a:tc>
              </a:tr>
              <a:tr h="800122">
                <a:tc>
                  <a:txBody>
                    <a:bodyPr/>
                    <a:lstStyle/>
                    <a:p>
                      <a:pPr algn="l" fontAlgn="t"/>
                      <a:r>
                        <a:rPr lang="en-US" sz="1200" b="1">
                          <a:solidFill>
                            <a:schemeClr val="bg1"/>
                          </a:solidFill>
                          <a:effectLst/>
                        </a:rPr>
                        <a:t>Dimensions</a:t>
                      </a:r>
                    </a:p>
                  </a:txBody>
                  <a:tcPr marL="73182" marR="73182" marT="48788" marB="48788">
                    <a:lnL>
                      <a:noFill/>
                    </a:lnL>
                    <a:lnR>
                      <a:noFill/>
                    </a:lnR>
                    <a:lnT>
                      <a:noFill/>
                    </a:lnT>
                    <a:lnB>
                      <a:noFill/>
                    </a:lnB>
                    <a:solidFill>
                      <a:srgbClr val="EBEBEB"/>
                    </a:solidFill>
                  </a:tcPr>
                </a:tc>
                <a:tc>
                  <a:txBody>
                    <a:bodyPr/>
                    <a:lstStyle/>
                    <a:p>
                      <a:pPr fontAlgn="t"/>
                      <a:r>
                        <a:rPr lang="en-US" sz="1200" dirty="0">
                          <a:solidFill>
                            <a:schemeClr val="bg1"/>
                          </a:solidFill>
                          <a:effectLst/>
                        </a:rPr>
                        <a:t>Diameter - [12.80in] 325mm, height - [9.91in] 252mm, base width - [5.71in] 145mm</a:t>
                      </a:r>
                    </a:p>
                  </a:txBody>
                  <a:tcPr marL="73182" marR="73182" marT="48788" marB="48788">
                    <a:lnL>
                      <a:noFill/>
                    </a:lnL>
                    <a:lnR>
                      <a:noFill/>
                    </a:lnR>
                    <a:lnT>
                      <a:noFill/>
                    </a:lnT>
                    <a:lnB>
                      <a:noFill/>
                    </a:lnB>
                    <a:solidFill>
                      <a:srgbClr val="EBEBEB"/>
                    </a:solidFill>
                  </a:tcPr>
                </a:tc>
              </a:tr>
              <a:tr h="624485">
                <a:tc>
                  <a:txBody>
                    <a:bodyPr/>
                    <a:lstStyle/>
                    <a:p>
                      <a:pPr algn="l" fontAlgn="t"/>
                      <a:r>
                        <a:rPr lang="en-US" sz="1200" b="1">
                          <a:solidFill>
                            <a:schemeClr val="bg1"/>
                          </a:solidFill>
                          <a:effectLst/>
                        </a:rPr>
                        <a:t>Operating Temperature</a:t>
                      </a:r>
                    </a:p>
                  </a:txBody>
                  <a:tcPr marL="73182" marR="73182" marT="48788" marB="48788">
                    <a:lnL>
                      <a:noFill/>
                    </a:lnL>
                    <a:lnR w="6350" cap="flat" cmpd="sng" algn="ctr">
                      <a:solidFill>
                        <a:srgbClr val="EBEBEB"/>
                      </a:solidFill>
                      <a:prstDash val="solid"/>
                      <a:round/>
                      <a:headEnd type="none" w="med" len="med"/>
                      <a:tailEnd type="none" w="med" len="med"/>
                    </a:lnR>
                    <a:lnT>
                      <a:noFill/>
                    </a:lnT>
                    <a:lnB>
                      <a:noFill/>
                    </a:lnB>
                    <a:solidFill>
                      <a:srgbClr val="D1D2D4"/>
                    </a:solidFill>
                  </a:tcPr>
                </a:tc>
                <a:tc>
                  <a:txBody>
                    <a:bodyPr/>
                    <a:lstStyle/>
                    <a:p>
                      <a:pPr fontAlgn="t"/>
                      <a:r>
                        <a:rPr lang="en-US" sz="1200" dirty="0">
                          <a:solidFill>
                            <a:schemeClr val="bg1"/>
                          </a:solidFill>
                          <a:effectLst/>
                        </a:rPr>
                        <a:t>0°C to 40°C</a:t>
                      </a:r>
                    </a:p>
                  </a:txBody>
                  <a:tcPr marL="73182" marR="73182" marT="48788" marB="48788">
                    <a:lnL w="6350" cap="flat" cmpd="sng" algn="ctr">
                      <a:solidFill>
                        <a:srgbClr val="EBEBEB"/>
                      </a:solidFill>
                      <a:prstDash val="solid"/>
                      <a:round/>
                      <a:headEnd type="none" w="med" len="med"/>
                      <a:tailEnd type="none" w="med" len="med"/>
                    </a:lnL>
                    <a:lnR>
                      <a:noFill/>
                    </a:lnR>
                    <a:lnT>
                      <a:noFill/>
                    </a:lnT>
                    <a:lnB>
                      <a:noFill/>
                    </a:lnB>
                    <a:solidFill>
                      <a:srgbClr val="D1D2D4"/>
                    </a:solidFill>
                  </a:tcPr>
                </a:tc>
              </a:tr>
              <a:tr h="800122">
                <a:tc>
                  <a:txBody>
                    <a:bodyPr/>
                    <a:lstStyle/>
                    <a:p>
                      <a:pPr algn="l" fontAlgn="t"/>
                      <a:r>
                        <a:rPr lang="en-US" sz="1200" b="1">
                          <a:solidFill>
                            <a:schemeClr val="bg1"/>
                          </a:solidFill>
                          <a:effectLst/>
                        </a:rPr>
                        <a:t>Digital Media</a:t>
                      </a:r>
                    </a:p>
                  </a:txBody>
                  <a:tcPr marL="73182" marR="73182" marT="48788" marB="48788">
                    <a:lnL>
                      <a:noFill/>
                    </a:lnL>
                    <a:lnR>
                      <a:noFill/>
                    </a:lnR>
                    <a:lnT>
                      <a:noFill/>
                    </a:lnT>
                    <a:lnB>
                      <a:noFill/>
                    </a:lnB>
                    <a:solidFill>
                      <a:srgbClr val="EBEBEB"/>
                    </a:solidFill>
                  </a:tcPr>
                </a:tc>
                <a:tc>
                  <a:txBody>
                    <a:bodyPr/>
                    <a:lstStyle/>
                    <a:p>
                      <a:pPr fontAlgn="t"/>
                      <a:r>
                        <a:rPr lang="en-US" sz="1200" dirty="0">
                          <a:solidFill>
                            <a:schemeClr val="bg1"/>
                          </a:solidFill>
                          <a:effectLst/>
                        </a:rPr>
                        <a:t>24 full-size SD cards (Class 10), estimated record time of 2h20m with 64GB SD cards</a:t>
                      </a:r>
                    </a:p>
                  </a:txBody>
                  <a:tcPr marL="73182" marR="73182" marT="48788" marB="48788">
                    <a:lnL>
                      <a:noFill/>
                    </a:lnL>
                    <a:lnR>
                      <a:noFill/>
                    </a:lnR>
                    <a:lnT>
                      <a:noFill/>
                    </a:lnT>
                    <a:lnB>
                      <a:noFill/>
                    </a:lnB>
                    <a:solidFill>
                      <a:srgbClr val="EBEBEB"/>
                    </a:solidFill>
                  </a:tcPr>
                </a:tc>
              </a:tr>
              <a:tr h="800122">
                <a:tc>
                  <a:txBody>
                    <a:bodyPr/>
                    <a:lstStyle/>
                    <a:p>
                      <a:pPr algn="l" fontAlgn="t"/>
                      <a:r>
                        <a:rPr lang="en-US" sz="1200" b="1">
                          <a:solidFill>
                            <a:schemeClr val="bg1"/>
                          </a:solidFill>
                          <a:effectLst/>
                        </a:rPr>
                        <a:t>Power</a:t>
                      </a:r>
                    </a:p>
                  </a:txBody>
                  <a:tcPr marL="73182" marR="73182" marT="48788" marB="48788">
                    <a:lnL>
                      <a:noFill/>
                    </a:lnL>
                    <a:lnR w="6350" cap="flat" cmpd="sng" algn="ctr">
                      <a:solidFill>
                        <a:srgbClr val="EBEBEB"/>
                      </a:solidFill>
                      <a:prstDash val="solid"/>
                      <a:round/>
                      <a:headEnd type="none" w="med" len="med"/>
                      <a:tailEnd type="none" w="med" len="med"/>
                    </a:lnR>
                    <a:lnT>
                      <a:noFill/>
                    </a:lnT>
                    <a:lnB>
                      <a:noFill/>
                    </a:lnB>
                    <a:solidFill>
                      <a:srgbClr val="D1D2D4"/>
                    </a:solidFill>
                  </a:tcPr>
                </a:tc>
                <a:tc>
                  <a:txBody>
                    <a:bodyPr/>
                    <a:lstStyle/>
                    <a:p>
                      <a:pPr fontAlgn="t"/>
                      <a:r>
                        <a:rPr lang="en-US" sz="1200" dirty="0">
                          <a:solidFill>
                            <a:schemeClr val="bg1"/>
                          </a:solidFill>
                          <a:effectLst/>
                        </a:rPr>
                        <a:t>12-17V DC, 9A</a:t>
                      </a:r>
                      <a:br>
                        <a:rPr lang="en-US" sz="1200" dirty="0">
                          <a:solidFill>
                            <a:schemeClr val="bg1"/>
                          </a:solidFill>
                          <a:effectLst/>
                        </a:rPr>
                      </a:br>
                      <a:r>
                        <a:rPr lang="en-US" sz="1200" dirty="0">
                          <a:solidFill>
                            <a:schemeClr val="bg1"/>
                          </a:solidFill>
                          <a:effectLst/>
                        </a:rPr>
                        <a:t>Supports standard cinema batteries or included AC adapter</a:t>
                      </a:r>
                    </a:p>
                  </a:txBody>
                  <a:tcPr marL="73182" marR="73182" marT="48788" marB="48788">
                    <a:lnL w="6350" cap="flat" cmpd="sng" algn="ctr">
                      <a:solidFill>
                        <a:srgbClr val="EBEBEB"/>
                      </a:solidFill>
                      <a:prstDash val="solid"/>
                      <a:round/>
                      <a:headEnd type="none" w="med" len="med"/>
                      <a:tailEnd type="none" w="med" len="med"/>
                    </a:lnL>
                    <a:lnR>
                      <a:noFill/>
                    </a:lnR>
                    <a:lnT>
                      <a:noFill/>
                    </a:lnT>
                    <a:lnB>
                      <a:noFill/>
                    </a:lnB>
                    <a:solidFill>
                      <a:srgbClr val="D1D2D4"/>
                    </a:solidFill>
                  </a:tcPr>
                </a:tc>
              </a:tr>
              <a:tr h="448849">
                <a:tc>
                  <a:txBody>
                    <a:bodyPr/>
                    <a:lstStyle/>
                    <a:p>
                      <a:pPr algn="l" fontAlgn="t"/>
                      <a:r>
                        <a:rPr lang="en-US" sz="1200" b="1">
                          <a:solidFill>
                            <a:schemeClr val="bg1"/>
                          </a:solidFill>
                          <a:effectLst/>
                        </a:rPr>
                        <a:t>Mounting</a:t>
                      </a:r>
                    </a:p>
                  </a:txBody>
                  <a:tcPr marL="73182" marR="73182" marT="48788" marB="48788">
                    <a:lnL>
                      <a:noFill/>
                    </a:lnL>
                    <a:lnR>
                      <a:noFill/>
                    </a:lnR>
                    <a:lnT>
                      <a:noFill/>
                    </a:lnT>
                    <a:lnB>
                      <a:noFill/>
                    </a:lnB>
                    <a:solidFill>
                      <a:srgbClr val="EBEBEB"/>
                    </a:solidFill>
                  </a:tcPr>
                </a:tc>
                <a:tc>
                  <a:txBody>
                    <a:bodyPr/>
                    <a:lstStyle/>
                    <a:p>
                      <a:pPr fontAlgn="t"/>
                      <a:r>
                        <a:rPr lang="en-US" sz="1200" dirty="0">
                          <a:solidFill>
                            <a:schemeClr val="bg1"/>
                          </a:solidFill>
                          <a:effectLst/>
                        </a:rPr>
                        <a:t>5x 3/8”-16 mount points on base</a:t>
                      </a:r>
                    </a:p>
                  </a:txBody>
                  <a:tcPr marL="73182" marR="73182" marT="48788" marB="48788">
                    <a:lnL>
                      <a:noFill/>
                    </a:lnL>
                    <a:lnR>
                      <a:noFill/>
                    </a:lnR>
                    <a:lnT>
                      <a:noFill/>
                    </a:lnT>
                    <a:lnB>
                      <a:noFill/>
                    </a:lnB>
                    <a:solidFill>
                      <a:srgbClr val="EBEBEB"/>
                    </a:solidFill>
                  </a:tcPr>
                </a:tc>
              </a:tr>
            </a:tbl>
          </a:graphicData>
        </a:graphic>
      </p:graphicFrame>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0373801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0448" y="2845874"/>
            <a:ext cx="9404723" cy="1400530"/>
          </a:xfrm>
        </p:spPr>
        <p:txBody>
          <a:bodyPr/>
          <a:lstStyle/>
          <a:p>
            <a:pPr algn="ctr"/>
            <a:r>
              <a:rPr lang="en-US" b="1" dirty="0"/>
              <a:t>Headcase Cinema Quality VR 360</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15055125"/>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Headcase Cinema Quality VR 360</a:t>
            </a:r>
          </a:p>
        </p:txBody>
      </p:sp>
      <p:sp>
        <p:nvSpPr>
          <p:cNvPr id="3" name="Content Placeholder 2"/>
          <p:cNvSpPr>
            <a:spLocks noGrp="1"/>
          </p:cNvSpPr>
          <p:nvPr>
            <p:ph idx="1"/>
          </p:nvPr>
        </p:nvSpPr>
        <p:spPr>
          <a:xfrm>
            <a:off x="564356" y="1304118"/>
            <a:ext cx="10199644" cy="1289063"/>
          </a:xfrm>
        </p:spPr>
        <p:txBody>
          <a:bodyPr>
            <a:normAutofit/>
          </a:bodyPr>
          <a:lstStyle/>
          <a:p>
            <a:pPr marL="0" indent="0" algn="just" rtl="1">
              <a:buNone/>
            </a:pPr>
            <a:r>
              <a:rPr lang="fa-IR" sz="1800" dirty="0" smtClean="0">
                <a:cs typeface="B Nazanin" panose="00000400000000000000" pitchFamily="2" charset="-78"/>
              </a:rPr>
              <a:t>همانطور که از نام این محصول پیداست یک محصول سینمایی است و به همین دلیل نیز استریم زنده را تحت پوشش قرار نمی دهد اما تصویری با کیفیت و استروسکوپیک از محیط اطراف به شما ارائه می دهد از نکات مهم و شایان ذکر در باب این محصول باید به فرایند کامل و پکیج نرم افزاری این محصول اشاره کرد که تمامی این فرایند را تحت پوشش خود قرار می دهد.</a:t>
            </a:r>
          </a:p>
          <a:p>
            <a:pPr marL="0" indent="0" algn="just" rtl="1">
              <a:buNone/>
            </a:pPr>
            <a:endParaRPr lang="fa-IR" sz="1800"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4501" y="2318838"/>
            <a:ext cx="7786687" cy="43781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265755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95673330"/>
              </p:ext>
            </p:extLst>
          </p:nvPr>
        </p:nvGraphicFramePr>
        <p:xfrm>
          <a:off x="1103313" y="2052638"/>
          <a:ext cx="8947150" cy="323596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1920 x 1080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تا</a:t>
                      </a:r>
                      <a:r>
                        <a:rPr lang="fa-IR" baseline="0" dirty="0" smtClean="0">
                          <a:cs typeface="B Nazanin" panose="00000400000000000000" pitchFamily="2" charset="-78"/>
                        </a:rPr>
                        <a:t> 60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اجاره ای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http://www.radiantimages.com/virtual-reality/vr360/986-codex-vr</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9984835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3138"/>
          </a:xfrm>
        </p:spPr>
        <p:txBody>
          <a:bodyPr/>
          <a:lstStyle/>
          <a:p>
            <a:pPr algn="ctr" rtl="1"/>
            <a:r>
              <a:rPr lang="fa-IR" dirty="0" smtClean="0">
                <a:cs typeface="B Titr" panose="00000700000000000000" pitchFamily="2" charset="-78"/>
              </a:rPr>
              <a:t>جزئیات فنی </a:t>
            </a:r>
            <a:r>
              <a:rPr lang="en-US" dirty="0" smtClean="0">
                <a:cs typeface="B Titr" panose="00000700000000000000" pitchFamily="2" charset="-78"/>
              </a:rPr>
              <a:t>Headcase</a:t>
            </a:r>
            <a:endParaRPr lang="en-US" dirty="0">
              <a:cs typeface="B Titr" panose="00000700000000000000" pitchFamily="2" charset="-78"/>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1156771590"/>
              </p:ext>
            </p:extLst>
          </p:nvPr>
        </p:nvGraphicFramePr>
        <p:xfrm>
          <a:off x="346073" y="1303338"/>
          <a:ext cx="11605420" cy="4839278"/>
        </p:xfrm>
        <a:graphic>
          <a:graphicData uri="http://schemas.openxmlformats.org/drawingml/2006/table">
            <a:tbl>
              <a:tblPr firstRow="1" bandRow="1">
                <a:tableStyleId>{5C22544A-7EE6-4342-B048-85BDC9FD1C3A}</a:tableStyleId>
              </a:tblPr>
              <a:tblGrid>
                <a:gridCol w="2901355"/>
                <a:gridCol w="2901355"/>
                <a:gridCol w="1302148"/>
                <a:gridCol w="4500562"/>
              </a:tblGrid>
              <a:tr h="277234">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r>
              <a:tr h="4534478">
                <a:tc>
                  <a:txBody>
                    <a:bodyPr/>
                    <a:lstStyle/>
                    <a:p>
                      <a:r>
                        <a:rPr lang="en-US" sz="1400" dirty="0" smtClean="0"/>
                        <a:t>Sensor	</a:t>
                      </a:r>
                    </a:p>
                    <a:p>
                      <a:r>
                        <a:rPr lang="en-US" sz="1400" dirty="0" smtClean="0"/>
                        <a:t>Resolution	</a:t>
                      </a:r>
                    </a:p>
                    <a:p>
                      <a:r>
                        <a:rPr lang="en-US" sz="1400" dirty="0" smtClean="0"/>
                        <a:t>Frame Rates	</a:t>
                      </a:r>
                    </a:p>
                    <a:p>
                      <a:r>
                        <a:rPr lang="en-US" sz="1400" dirty="0" smtClean="0"/>
                        <a:t>Base ISO	</a:t>
                      </a:r>
                    </a:p>
                    <a:p>
                      <a:r>
                        <a:rPr lang="en-US" sz="1400" dirty="0" smtClean="0"/>
                        <a:t>Latitude	</a:t>
                      </a:r>
                    </a:p>
                    <a:p>
                      <a:r>
                        <a:rPr lang="en-US" sz="1400" dirty="0" smtClean="0"/>
                        <a:t>Head Dimensions	</a:t>
                      </a:r>
                    </a:p>
                    <a:p>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2/3 inch CCD</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1920 x 1080</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23.98fps - 60fps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400</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11 stops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45mm x 42mm x 53mm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Record Times</a:t>
                      </a:r>
                    </a:p>
                    <a:p>
                      <a:endParaRPr lang="en-US" sz="1400" dirty="0"/>
                    </a:p>
                  </a:txBody>
                  <a:tcPr/>
                </a:tc>
                <a:tc>
                  <a:txBody>
                    <a:bodyPr/>
                    <a:lstStyle/>
                    <a:p>
                      <a:r>
                        <a:rPr lang="en-US" sz="1400" dirty="0" smtClean="0"/>
                        <a:t>30fps</a:t>
                      </a:r>
                    </a:p>
                    <a:p>
                      <a:r>
                        <a:rPr lang="en-US" sz="1400" dirty="0" smtClean="0"/>
                        <a:t> </a:t>
                      </a:r>
                    </a:p>
                    <a:p>
                      <a:r>
                        <a:rPr lang="en-US" sz="1400" dirty="0" smtClean="0"/>
                        <a:t>1 Camera at 30fps = 93MB/s</a:t>
                      </a:r>
                    </a:p>
                    <a:p>
                      <a:r>
                        <a:rPr lang="en-US" sz="1400" dirty="0" smtClean="0"/>
                        <a:t>1 Camera, 1 minute of footage = 5.4GB</a:t>
                      </a:r>
                    </a:p>
                    <a:p>
                      <a:r>
                        <a:rPr lang="en-US" sz="1400" dirty="0" smtClean="0"/>
                        <a:t>1 Camera, 1 Hour of footage = 324GB</a:t>
                      </a:r>
                    </a:p>
                    <a:p>
                      <a:r>
                        <a:rPr lang="en-US" sz="1400" dirty="0" smtClean="0"/>
                        <a:t> </a:t>
                      </a:r>
                    </a:p>
                    <a:p>
                      <a:r>
                        <a:rPr lang="en-US" sz="1400" dirty="0" smtClean="0"/>
                        <a:t>17 Cameras at 30fps = 1.54GB/s</a:t>
                      </a:r>
                    </a:p>
                    <a:p>
                      <a:r>
                        <a:rPr lang="en-US" sz="1400" dirty="0" smtClean="0"/>
                        <a:t>17 Cameras, 1 minute of footage = 92.3GB</a:t>
                      </a:r>
                    </a:p>
                    <a:p>
                      <a:r>
                        <a:rPr lang="en-US" sz="1400" dirty="0" smtClean="0"/>
                        <a:t>17 Cameras, 1 hour of footage = 5.4TB</a:t>
                      </a:r>
                    </a:p>
                    <a:p>
                      <a:r>
                        <a:rPr lang="en-US" sz="1400" dirty="0" smtClean="0"/>
                        <a:t> </a:t>
                      </a:r>
                    </a:p>
                    <a:p>
                      <a:r>
                        <a:rPr lang="en-US" sz="1400" dirty="0" smtClean="0"/>
                        <a:t>60fps</a:t>
                      </a:r>
                    </a:p>
                    <a:p>
                      <a:r>
                        <a:rPr lang="en-US" sz="1400" dirty="0" smtClean="0"/>
                        <a:t> </a:t>
                      </a:r>
                    </a:p>
                    <a:p>
                      <a:r>
                        <a:rPr lang="en-US" sz="1400" dirty="0" smtClean="0"/>
                        <a:t>1 Camera at 60fps = 186MB/s</a:t>
                      </a:r>
                    </a:p>
                    <a:p>
                      <a:r>
                        <a:rPr lang="en-US" sz="1400" dirty="0" smtClean="0"/>
                        <a:t>1 Camera, 1 minute of footage = 10.89GB</a:t>
                      </a:r>
                    </a:p>
                    <a:p>
                      <a:r>
                        <a:rPr lang="en-US" sz="1400" dirty="0" smtClean="0"/>
                        <a:t>1 Camera, 1 hour of footage = 654GB</a:t>
                      </a:r>
                    </a:p>
                    <a:p>
                      <a:r>
                        <a:rPr lang="en-US" sz="1400" dirty="0" smtClean="0"/>
                        <a:t> </a:t>
                      </a:r>
                    </a:p>
                    <a:p>
                      <a:r>
                        <a:rPr lang="en-US" sz="1400" dirty="0" smtClean="0"/>
                        <a:t>17 Cameras at 60fps = 3.08GB/s</a:t>
                      </a:r>
                    </a:p>
                    <a:p>
                      <a:r>
                        <a:rPr lang="en-US" sz="1400" dirty="0" smtClean="0"/>
                        <a:t>17 Cameras, 1 minute of footage = 184GB</a:t>
                      </a:r>
                    </a:p>
                    <a:p>
                      <a:r>
                        <a:rPr lang="en-US" sz="1400" dirty="0" smtClean="0"/>
                        <a:t>17 Cameras, 1 hour of footage = 10.82TB</a:t>
                      </a:r>
                    </a:p>
                    <a:p>
                      <a:endParaRPr lang="en-US" sz="1400" dirty="0"/>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861249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5" y="2617274"/>
            <a:ext cx="9404723" cy="1400530"/>
          </a:xfrm>
        </p:spPr>
        <p:txBody>
          <a:bodyPr/>
          <a:lstStyle/>
          <a:p>
            <a:pPr algn="ctr"/>
            <a:r>
              <a:rPr lang="en-US" b="1" dirty="0"/>
              <a:t>Sonicam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37936476"/>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97438"/>
          </a:xfrm>
        </p:spPr>
        <p:txBody>
          <a:bodyPr/>
          <a:lstStyle/>
          <a:p>
            <a:pPr algn="r" rtl="1"/>
            <a:r>
              <a:rPr lang="en-US" dirty="0">
                <a:cs typeface="B Titr" panose="00000700000000000000" pitchFamily="2" charset="-78"/>
              </a:rPr>
              <a:t>Sonicam</a:t>
            </a:r>
          </a:p>
        </p:txBody>
      </p:sp>
      <p:sp>
        <p:nvSpPr>
          <p:cNvPr id="3" name="Content Placeholder 2"/>
          <p:cNvSpPr>
            <a:spLocks noGrp="1"/>
          </p:cNvSpPr>
          <p:nvPr>
            <p:ph idx="1"/>
          </p:nvPr>
        </p:nvSpPr>
        <p:spPr>
          <a:xfrm>
            <a:off x="6443664" y="1448588"/>
            <a:ext cx="5293518" cy="4759332"/>
          </a:xfrm>
        </p:spPr>
        <p:txBody>
          <a:bodyPr>
            <a:normAutofit/>
          </a:bodyPr>
          <a:lstStyle/>
          <a:p>
            <a:pPr marL="0" indent="0" algn="just" rtl="1">
              <a:buNone/>
            </a:pPr>
            <a:r>
              <a:rPr lang="en-US" sz="1800" dirty="0">
                <a:cs typeface="B Nazanin" panose="00000400000000000000" pitchFamily="2" charset="-78"/>
              </a:rPr>
              <a:t>SONICAM </a:t>
            </a:r>
            <a:r>
              <a:rPr lang="fa-IR" sz="1800" dirty="0">
                <a:cs typeface="B Nazanin" panose="00000400000000000000" pitchFamily="2" charset="-78"/>
              </a:rPr>
              <a:t>اولین دوربین واقعیت مجازی با کیفیت و مقرون بصرفه برای ضبط صدا و تصویر است.</a:t>
            </a:r>
          </a:p>
          <a:p>
            <a:pPr marL="0" indent="0" algn="just" rtl="1">
              <a:buNone/>
            </a:pPr>
            <a:r>
              <a:rPr lang="fa-IR" sz="1800" dirty="0">
                <a:cs typeface="B Nazanin" panose="00000400000000000000" pitchFamily="2" charset="-78"/>
              </a:rPr>
              <a:t>محصولی که در موردش صحبت می کنیم از 9 دوربین و 64 میکروفون تشکیل شده است.</a:t>
            </a:r>
          </a:p>
          <a:p>
            <a:pPr marL="0" indent="0" algn="just" rtl="1">
              <a:buNone/>
            </a:pPr>
            <a:r>
              <a:rPr lang="fa-IR" sz="1800" dirty="0">
                <a:cs typeface="B Nazanin" panose="00000400000000000000" pitchFamily="2" charset="-78"/>
              </a:rPr>
              <a:t>ویدیو ضبط شده بصورت سه بعدی با کیفیت 4</a:t>
            </a:r>
            <a:r>
              <a:rPr lang="en-US" sz="1800" dirty="0">
                <a:cs typeface="B Nazanin" panose="00000400000000000000" pitchFamily="2" charset="-78"/>
              </a:rPr>
              <a:t>K </a:t>
            </a:r>
            <a:r>
              <a:rPr lang="fa-IR" sz="1800" dirty="0">
                <a:cs typeface="B Nazanin" panose="00000400000000000000" pitchFamily="2" charset="-78"/>
              </a:rPr>
              <a:t>بوده و صدای فراگیر سه بعدی را هم برای گوش‌های شما به جریان می‌اندازد.</a:t>
            </a:r>
          </a:p>
          <a:p>
            <a:pPr marL="0" indent="0" algn="just" rtl="1">
              <a:buNone/>
            </a:pPr>
            <a:r>
              <a:rPr lang="fa-IR" sz="1800" dirty="0">
                <a:cs typeface="B Nazanin" panose="00000400000000000000" pitchFamily="2" charset="-78"/>
              </a:rPr>
              <a:t>دوربین </a:t>
            </a:r>
            <a:r>
              <a:rPr lang="en-US" sz="1800" dirty="0" smtClean="0">
                <a:cs typeface="B Nazanin" panose="00000400000000000000" pitchFamily="2" charset="-78"/>
              </a:rPr>
              <a:t>SONICAM</a:t>
            </a:r>
            <a:r>
              <a:rPr lang="fa-IR" sz="1800" dirty="0" smtClean="0">
                <a:cs typeface="B Nazanin" panose="00000400000000000000" pitchFamily="2" charset="-78"/>
              </a:rPr>
              <a:t>برای </a:t>
            </a:r>
            <a:r>
              <a:rPr lang="fa-IR" sz="1800" dirty="0">
                <a:cs typeface="B Nazanin" panose="00000400000000000000" pitchFamily="2" charset="-78"/>
              </a:rPr>
              <a:t>حرفه‌ای‌های عاشق تصویربراریِ واقع گرایانه‌ی سه بعدی‌ست که البته به جیب خود هم اهمیت می‌دهند!</a:t>
            </a:r>
          </a:p>
          <a:p>
            <a:pPr marL="0" indent="0" algn="just" rtl="1">
              <a:buNone/>
            </a:pPr>
            <a:r>
              <a:rPr lang="fa-IR" sz="1800" dirty="0">
                <a:cs typeface="B Nazanin" panose="00000400000000000000" pitchFamily="2" charset="-78"/>
              </a:rPr>
              <a:t>دستگاه </a:t>
            </a:r>
            <a:r>
              <a:rPr lang="en-US" sz="1800" dirty="0">
                <a:cs typeface="B Nazanin" panose="00000400000000000000" pitchFamily="2" charset="-78"/>
              </a:rPr>
              <a:t>SONICAM </a:t>
            </a:r>
            <a:r>
              <a:rPr lang="fa-IR" sz="1800" dirty="0">
                <a:cs typeface="B Nazanin" panose="00000400000000000000" pitchFamily="2" charset="-78"/>
              </a:rPr>
              <a:t>آخرین تکنولوژی تولید ویدیو، ثبت صدای فضایی، پردازش ویدیو واقع گرایانه، پخش زنده و کاهش نویز خودکار را برای تجربه‌ی بصری بی نقص را گردهم آورده است!</a:t>
            </a:r>
          </a:p>
          <a:p>
            <a:pPr marL="0" indent="0" algn="just" rtl="1">
              <a:buNone/>
            </a:pPr>
            <a:r>
              <a:rPr lang="fa-IR" sz="1800" dirty="0">
                <a:cs typeface="B Nazanin" panose="00000400000000000000" pitchFamily="2" charset="-78"/>
              </a:rPr>
              <a:t>سونیکم همان دوربین 360 درجه‌ی همه کاره‌ایست که انتظارش را می‌کشیدید!</a:t>
            </a:r>
            <a:endParaRPr lang="fa-IR" sz="1800" dirty="0" smtClean="0">
              <a:cs typeface="B Nazanin" panose="00000400000000000000" pitchFamily="2" charset="-78"/>
            </a:endParaRPr>
          </a:p>
          <a:p>
            <a:pPr marL="0" indent="0" algn="just" rtl="1">
              <a:buNone/>
            </a:pPr>
            <a:endParaRPr lang="fa-IR" sz="1800"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280" y="1751823"/>
            <a:ext cx="5912645" cy="318625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06545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Panorama</a:t>
            </a:r>
            <a:endParaRPr lang="en-US" dirty="0">
              <a:cs typeface="B Titr" panose="00000700000000000000" pitchFamily="2" charset="-78"/>
            </a:endParaRPr>
          </a:p>
        </p:txBody>
      </p:sp>
      <p:sp>
        <p:nvSpPr>
          <p:cNvPr id="3" name="Content Placeholder 2"/>
          <p:cNvSpPr>
            <a:spLocks noGrp="1"/>
          </p:cNvSpPr>
          <p:nvPr>
            <p:ph idx="1"/>
          </p:nvPr>
        </p:nvSpPr>
        <p:spPr>
          <a:xfrm>
            <a:off x="1104293" y="1268118"/>
            <a:ext cx="8946541" cy="1568682"/>
          </a:xfrm>
        </p:spPr>
        <p:txBody>
          <a:bodyPr>
            <a:normAutofit/>
          </a:bodyPr>
          <a:lstStyle/>
          <a:p>
            <a:pPr marL="0" indent="0" algn="just" rtl="1">
              <a:buNone/>
            </a:pPr>
            <a:r>
              <a:rPr lang="fa-IR" dirty="0" smtClean="0">
                <a:cs typeface="B Nazanin" panose="00000400000000000000" pitchFamily="2" charset="-78"/>
              </a:rPr>
              <a:t>پانوراما همان تصاویر و ویدئوهای معروفی هستند که 360 درجه با آنها شناخته شده است و بسیاری از مردم و حتی متخصصان 360 درجه را فقط پانوراما می دانند ، این تصاویر در اصل تصاویر هستند که حداقل با دو ربین 180 درجه ضبط شده اند و تمامی محیط را پوشش می دهند و در حالت عادی با زوایای اویلری به صورت منحنی نشان داده می شوند.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2" y="2836800"/>
            <a:ext cx="7199376" cy="35996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50002041"/>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17100488"/>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4096 x 2048</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baseline="0" dirty="0" smtClean="0">
                          <a:cs typeface="B Nazanin" panose="00000400000000000000" pitchFamily="2" charset="-78"/>
                        </a:rPr>
                        <a:t>30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اجاره ای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https://sonicam.co/</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8834013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83138"/>
          </a:xfrm>
        </p:spPr>
        <p:txBody>
          <a:bodyPr/>
          <a:lstStyle/>
          <a:p>
            <a:pPr algn="ctr" rtl="1"/>
            <a:r>
              <a:rPr lang="fa-IR" dirty="0" smtClean="0">
                <a:cs typeface="B Titr" panose="00000700000000000000" pitchFamily="2" charset="-78"/>
              </a:rPr>
              <a:t>جزئیات فنی </a:t>
            </a:r>
            <a:r>
              <a:rPr lang="en-US" dirty="0" smtClean="0">
                <a:cs typeface="B Titr" panose="00000700000000000000" pitchFamily="2" charset="-78"/>
              </a:rPr>
              <a:t>Sonicam</a:t>
            </a:r>
            <a:endParaRPr lang="en-US" dirty="0">
              <a:cs typeface="B Titr" panose="00000700000000000000" pitchFamily="2" charset="-78"/>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354398580"/>
              </p:ext>
            </p:extLst>
          </p:nvPr>
        </p:nvGraphicFramePr>
        <p:xfrm>
          <a:off x="346073" y="1303338"/>
          <a:ext cx="11605420" cy="5582920"/>
        </p:xfrm>
        <a:graphic>
          <a:graphicData uri="http://schemas.openxmlformats.org/drawingml/2006/table">
            <a:tbl>
              <a:tblPr firstRow="1" bandRow="1">
                <a:tableStyleId>{5C22544A-7EE6-4342-B048-85BDC9FD1C3A}</a:tableStyleId>
              </a:tblPr>
              <a:tblGrid>
                <a:gridCol w="2901355"/>
                <a:gridCol w="2901355"/>
                <a:gridCol w="2616598"/>
                <a:gridCol w="3186112"/>
              </a:tblGrid>
              <a:tr h="370840">
                <a:tc>
                  <a:txBody>
                    <a:bodyPr/>
                    <a:lstStyle/>
                    <a:p>
                      <a:endParaRPr lang="en-US" sz="1400" dirty="0"/>
                    </a:p>
                  </a:txBody>
                  <a:tcPr/>
                </a:tc>
                <a:tc>
                  <a:txBody>
                    <a:bodyPr/>
                    <a:lstStyle/>
                    <a:p>
                      <a:endParaRPr lang="en-US" sz="1400"/>
                    </a:p>
                  </a:txBody>
                  <a:tcPr/>
                </a:tc>
                <a:tc>
                  <a:txBody>
                    <a:bodyPr/>
                    <a:lstStyle/>
                    <a:p>
                      <a:endParaRPr lang="en-US" sz="1400"/>
                    </a:p>
                  </a:txBody>
                  <a:tcPr/>
                </a:tc>
                <a:tc>
                  <a:txBody>
                    <a:bodyPr/>
                    <a:lstStyle/>
                    <a:p>
                      <a:endParaRPr lang="en-US" sz="1400"/>
                    </a:p>
                  </a:txBody>
                  <a:tcPr/>
                </a:tc>
              </a:tr>
              <a:tr h="370840">
                <a:tc>
                  <a:txBody>
                    <a:bodyPr/>
                    <a:lstStyle/>
                    <a:p>
                      <a:r>
                        <a:rPr lang="en-US" sz="1400" dirty="0" smtClean="0"/>
                        <a:t>Housing</a:t>
                      </a:r>
                    </a:p>
                    <a:p>
                      <a:r>
                        <a:rPr lang="en-US" sz="1400" dirty="0" smtClean="0"/>
                        <a:t>WI-FI</a:t>
                      </a:r>
                    </a:p>
                    <a:p>
                      <a:endParaRPr lang="en-US" sz="1400" dirty="0" smtClean="0"/>
                    </a:p>
                    <a:p>
                      <a:r>
                        <a:rPr lang="en-US" sz="1400" dirty="0" err="1" smtClean="0"/>
                        <a:t>Magnetom</a:t>
                      </a:r>
                      <a:endParaRPr lang="en-US" sz="1400" dirty="0" smtClean="0">
                        <a:effectLst/>
                      </a:endParaRPr>
                    </a:p>
                    <a:p>
                      <a:r>
                        <a:rPr lang="en-US" sz="1400" dirty="0" smtClean="0"/>
                        <a:t>GPS </a:t>
                      </a:r>
                    </a:p>
                    <a:p>
                      <a:r>
                        <a:rPr lang="en-US" sz="1400" dirty="0" smtClean="0"/>
                        <a:t>Ports</a:t>
                      </a:r>
                      <a:endParaRPr lang="en-US" sz="1400" dirty="0" smtClean="0">
                        <a:effectLst/>
                      </a:endParaRPr>
                    </a:p>
                    <a:p>
                      <a:r>
                        <a:rPr lang="en-US" sz="1400" dirty="0" smtClean="0">
                          <a:effectLst/>
                        </a:rPr>
                        <a:t>Power </a:t>
                      </a:r>
                    </a:p>
                    <a:p>
                      <a:r>
                        <a:rPr lang="en-US" sz="1400" dirty="0" smtClean="0"/>
                        <a:t>Battery</a:t>
                      </a:r>
                    </a:p>
                    <a:p>
                      <a:endParaRPr lang="en-US" sz="1400" dirty="0" smtClean="0"/>
                    </a:p>
                    <a:p>
                      <a:endParaRPr lang="en-US" sz="1400" dirty="0" smtClean="0"/>
                    </a:p>
                    <a:p>
                      <a:endParaRPr lang="en-US" sz="1400" dirty="0" smtClean="0"/>
                    </a:p>
                    <a:p>
                      <a:r>
                        <a:rPr lang="en-US" sz="1400" dirty="0" smtClean="0"/>
                        <a:t>Waterproof Level</a:t>
                      </a:r>
                      <a:endParaRPr lang="en-US" sz="1400" dirty="0" smtClean="0">
                        <a:effectLst/>
                      </a:endParaRPr>
                    </a:p>
                    <a:p>
                      <a:r>
                        <a:rPr lang="en-US" sz="1400" dirty="0" smtClean="0"/>
                        <a:t>Heat</a:t>
                      </a:r>
                      <a:endParaRPr lang="en-US" sz="1400" b="0" i="0" kern="1200" dirty="0" smtClean="0">
                        <a:solidFill>
                          <a:schemeClr val="dk1"/>
                        </a:solidFill>
                        <a:effectLst/>
                        <a:latin typeface="+mn-lt"/>
                        <a:ea typeface="+mn-ea"/>
                        <a:cs typeface="+mn-cs"/>
                      </a:endParaRPr>
                    </a:p>
                    <a:p>
                      <a:endParaRPr lang="en-US" sz="1400" dirty="0" smtClean="0"/>
                    </a:p>
                    <a:p>
                      <a:endParaRPr lang="en-US" sz="1400" dirty="0" smtClean="0"/>
                    </a:p>
                    <a:p>
                      <a:endParaRPr lang="en-US" sz="1400" dirty="0" smtClean="0"/>
                    </a:p>
                    <a:p>
                      <a:endParaRPr lang="en-US" sz="1400" dirty="0" smtClean="0"/>
                    </a:p>
                    <a:p>
                      <a:r>
                        <a:rPr lang="en-US" sz="1400" dirty="0" smtClean="0"/>
                        <a:t>Sensors</a:t>
                      </a:r>
                    </a:p>
                    <a:p>
                      <a:endParaRPr lang="en-US" sz="1400" dirty="0" smtClean="0"/>
                    </a:p>
                    <a:p>
                      <a:endParaRPr lang="en-US" sz="1400" dirty="0" smtClean="0"/>
                    </a:p>
                    <a:p>
                      <a:r>
                        <a:rPr lang="en-US" sz="1400" dirty="0" smtClean="0"/>
                        <a:t>Frame</a:t>
                      </a:r>
                      <a:r>
                        <a:rPr lang="en-US" sz="1400" baseline="0" dirty="0" smtClean="0"/>
                        <a:t> Rate</a:t>
                      </a:r>
                      <a:endParaRPr lang="en-US" sz="1400" dirty="0" smtClean="0"/>
                    </a:p>
                    <a:p>
                      <a:r>
                        <a:rPr lang="en-US" sz="1400" dirty="0" smtClean="0"/>
                        <a:t>Video Resolution</a:t>
                      </a:r>
                      <a:r>
                        <a:rPr lang="en-US" sz="1400" dirty="0" smtClean="0">
                          <a:effectLst/>
                        </a:rPr>
                        <a:t>@</a:t>
                      </a:r>
                    </a:p>
                    <a:p>
                      <a:r>
                        <a:rPr lang="en-US" sz="1400" dirty="0" smtClean="0"/>
                        <a:t>Picture Resolution</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effectLst/>
                        </a:rPr>
                        <a:t>FullMetal</a:t>
                      </a:r>
                      <a:r>
                        <a:rPr lang="en-US" sz="1400" dirty="0" smtClean="0">
                          <a:effectLst/>
                        </a:rPr>
                        <a:t>----Aluminum Alloy</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effectLst/>
                        </a:rPr>
                        <a:t>IEEE 802.11 a/b/g/n/ac 2.4G+5G 2T2R</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effectLst/>
                        </a:rPr>
                        <a:t>Yes</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effectLst/>
                        </a:rPr>
                        <a:t>Yes</a:t>
                      </a:r>
                      <a:endParaRPr lang="fa-IR" sz="1400" dirty="0" smtClean="0">
                        <a:effectLst/>
                      </a:endParaRPr>
                    </a:p>
                    <a:p>
                      <a:r>
                        <a:rPr lang="en-US" sz="1400" dirty="0" smtClean="0">
                          <a:effectLst/>
                        </a:rPr>
                        <a:t>USB3</a:t>
                      </a:r>
                      <a:r>
                        <a:rPr lang="en-US" sz="1400" baseline="0" dirty="0" smtClean="0">
                          <a:effectLst/>
                        </a:rPr>
                        <a:t> , </a:t>
                      </a:r>
                      <a:r>
                        <a:rPr lang="en-US" sz="1400" baseline="0" dirty="0" err="1" smtClean="0">
                          <a:effectLst/>
                        </a:rPr>
                        <a:t>Ehthernet</a:t>
                      </a:r>
                      <a:endParaRPr lang="en-US" sz="1400" baseline="0" dirty="0" smtClean="0">
                        <a:effectLst/>
                      </a:endParaRPr>
                    </a:p>
                    <a:p>
                      <a:r>
                        <a:rPr lang="en-US" sz="1400" dirty="0" smtClean="0">
                          <a:effectLst/>
                        </a:rPr>
                        <a:t>DC 15V,4A</a:t>
                      </a:r>
                    </a:p>
                    <a:p>
                      <a:r>
                        <a:rPr lang="en-US" sz="1400" dirty="0" smtClean="0">
                          <a:effectLst/>
                        </a:rPr>
                        <a:t>6*18650 Li-ion Panasonic </a:t>
                      </a:r>
                      <a:endParaRPr lang="en-US" sz="1400" dirty="0" smtClean="0"/>
                    </a:p>
                    <a:p>
                      <a:r>
                        <a:rPr lang="en-US" sz="1400" dirty="0" smtClean="0"/>
                        <a:t>Autonomy</a:t>
                      </a:r>
                      <a:r>
                        <a:rPr lang="en-US" sz="1400" dirty="0" smtClean="0">
                          <a:effectLst/>
                        </a:rPr>
                        <a:t>3 Hours</a:t>
                      </a:r>
                    </a:p>
                    <a:p>
                      <a:r>
                        <a:rPr lang="en-US" sz="1400" dirty="0" smtClean="0">
                          <a:effectLst/>
                        </a:rPr>
                        <a:t>Rechargeable--66.6Wh</a:t>
                      </a:r>
                    </a:p>
                    <a:p>
                      <a:endParaRPr lang="en-US" sz="1400" dirty="0" smtClean="0">
                        <a:effectLst/>
                      </a:endParaRPr>
                    </a:p>
                    <a:p>
                      <a:r>
                        <a:rPr lang="en-US" sz="1400" dirty="0" smtClean="0">
                          <a:effectLst/>
                        </a:rPr>
                        <a:t>IP53</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Dissipation</a:t>
                      </a:r>
                      <a:r>
                        <a:rPr lang="en-US" sz="1400" dirty="0" err="1" smtClean="0">
                          <a:effectLst/>
                        </a:rPr>
                        <a:t>Thermal</a:t>
                      </a:r>
                      <a:r>
                        <a:rPr lang="en-US" sz="1400" dirty="0" smtClean="0">
                          <a:effectLst/>
                        </a:rPr>
                        <a:t> pad allows high heat dissipation for long video streaming sessions (48+ hours)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400" dirty="0" smtClean="0"/>
                    </a:p>
                    <a:p>
                      <a:r>
                        <a:rPr lang="en-US" sz="1200" dirty="0" smtClean="0">
                          <a:effectLst/>
                        </a:rPr>
                        <a:t>9 * Sony </a:t>
                      </a:r>
                      <a:r>
                        <a:rPr lang="en-US" sz="1200" dirty="0" err="1" smtClean="0">
                          <a:effectLst/>
                        </a:rPr>
                        <a:t>Exmor</a:t>
                      </a:r>
                      <a:r>
                        <a:rPr lang="en-US" sz="1200" dirty="0" smtClean="0">
                          <a:effectLst/>
                        </a:rPr>
                        <a:t> R &amp; STARVIS CMOS</a:t>
                      </a:r>
                    </a:p>
                    <a:p>
                      <a:r>
                        <a:rPr lang="en-US" sz="1400" dirty="0" smtClean="0"/>
                        <a:t>Lens</a:t>
                      </a:r>
                      <a:r>
                        <a:rPr lang="en-US" sz="1400" dirty="0" smtClean="0">
                          <a:effectLst/>
                        </a:rPr>
                        <a:t>9 * 185 F2.2 All-Glass </a:t>
                      </a:r>
                      <a:r>
                        <a:rPr lang="en-US" sz="1400" dirty="0" err="1" smtClean="0">
                          <a:effectLst/>
                        </a:rPr>
                        <a:t>Fishey</a:t>
                      </a:r>
                      <a:r>
                        <a:rPr lang="en-US" sz="1400" dirty="0" smtClean="0">
                          <a:effectLst/>
                        </a:rPr>
                        <a:t> Lens [7-5(2ASG)+1filter]</a:t>
                      </a:r>
                    </a:p>
                    <a:p>
                      <a:r>
                        <a:rPr lang="en-US" sz="1400" dirty="0" smtClean="0">
                          <a:effectLst/>
                        </a:rPr>
                        <a:t>30fps</a:t>
                      </a:r>
                      <a:endParaRPr lang="en-US" sz="1400" dirty="0" smtClean="0"/>
                    </a:p>
                    <a:p>
                      <a:r>
                        <a:rPr lang="en-US" sz="1400" dirty="0" smtClean="0">
                          <a:effectLst/>
                        </a:rPr>
                        <a:t>4096*2048</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effectLst/>
                        </a:rPr>
                        <a:t>4600*3456</a:t>
                      </a:r>
                    </a:p>
                    <a:p>
                      <a:r>
                        <a:rPr lang="en-US" sz="1400" dirty="0" smtClean="0">
                          <a:effectLst/>
                        </a:rPr>
                        <a:t> </a:t>
                      </a:r>
                      <a:endParaRPr lang="en-US" sz="1400" dirty="0" smtClean="0"/>
                    </a:p>
                  </a:txBody>
                  <a:tcPr/>
                </a:tc>
                <a:tc>
                  <a:txBody>
                    <a:bodyPr/>
                    <a:lstStyle/>
                    <a:p>
                      <a:r>
                        <a:rPr lang="en-US" sz="1400" dirty="0" smtClean="0"/>
                        <a:t>Video </a:t>
                      </a:r>
                    </a:p>
                    <a:p>
                      <a:r>
                        <a:rPr lang="en-US" sz="1400" smtClean="0"/>
                        <a:t>TimelapseCustom White Balance</a:t>
                      </a:r>
                    </a:p>
                    <a:p>
                      <a:r>
                        <a:rPr lang="en-US" sz="1400" smtClean="0"/>
                        <a:t>Stabilization</a:t>
                      </a:r>
                      <a:endParaRPr lang="en-US" sz="1400" dirty="0" smtClean="0"/>
                    </a:p>
                    <a:p>
                      <a:r>
                        <a:rPr lang="en-US" sz="1400" smtClean="0"/>
                        <a:t>Files</a:t>
                      </a:r>
                    </a:p>
                    <a:p>
                      <a:r>
                        <a:rPr lang="en-US" sz="1400" smtClean="0"/>
                        <a:t>Storage</a:t>
                      </a:r>
                      <a:endParaRPr lang="en-US" sz="1400" dirty="0" smtClean="0"/>
                    </a:p>
                    <a:p>
                      <a:r>
                        <a:rPr lang="en-US" sz="1400" smtClean="0"/>
                        <a:t>Microphones</a:t>
                      </a:r>
                    </a:p>
                    <a:p>
                      <a:r>
                        <a:rPr lang="en-US" sz="1400" smtClean="0"/>
                        <a:t>AUDIO</a:t>
                      </a:r>
                      <a:r>
                        <a:rPr lang="en-US" sz="1400" baseline="0" dirty="0" smtClean="0"/>
                        <a:t> </a:t>
                      </a:r>
                      <a:r>
                        <a:rPr lang="en-US" sz="1400" smtClean="0"/>
                        <a:t>Enoder</a:t>
                      </a:r>
                      <a:endParaRPr lang="en-US" sz="1400" dirty="0" smtClean="0"/>
                    </a:p>
                    <a:p>
                      <a:r>
                        <a:rPr lang="en-US" sz="1400" smtClean="0"/>
                        <a:t>Sampling Frequency</a:t>
                      </a:r>
                      <a:endParaRPr lang="en-US" sz="1400" dirty="0" smtClean="0"/>
                    </a:p>
                    <a:p>
                      <a:r>
                        <a:rPr lang="en-US" sz="1400" smtClean="0"/>
                        <a:t>Sampling Precision</a:t>
                      </a:r>
                      <a:endParaRPr lang="en-US" sz="1400" dirty="0" smtClean="0"/>
                    </a:p>
                    <a:p>
                      <a:r>
                        <a:rPr lang="en-US" sz="1400" smtClean="0"/>
                        <a:t>Spatial Audio</a:t>
                      </a:r>
                    </a:p>
                    <a:p>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EncoderH.264/H.265 High Profile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smtClean="0"/>
                        <a:t>Interval</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smtClean="0"/>
                        <a:t>Yes</a:t>
                      </a:r>
                    </a:p>
                    <a:p>
                      <a:r>
                        <a:rPr lang="en-US" sz="1400" smtClean="0"/>
                        <a:t>Yes</a:t>
                      </a:r>
                    </a:p>
                    <a:p>
                      <a:r>
                        <a:rPr lang="en-US" sz="1400" smtClean="0"/>
                        <a:t>MP4-MOV-JPG-RAW</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smtClean="0"/>
                        <a:t>128G Micro SD_Card/Mobile SSD</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smtClean="0"/>
                        <a:t>64 * MEMS Microphone</a:t>
                      </a:r>
                    </a:p>
                    <a:p>
                      <a:r>
                        <a:rPr lang="en-US" sz="1400" smtClean="0"/>
                        <a:t>AAC</a:t>
                      </a:r>
                    </a:p>
                    <a:p>
                      <a:r>
                        <a:rPr lang="en-US" sz="1400" smtClean="0"/>
                        <a:t>48000Hz</a:t>
                      </a:r>
                    </a:p>
                    <a:p>
                      <a:r>
                        <a:rPr lang="en-US" sz="1400" smtClean="0"/>
                        <a:t>24bit</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smtClean="0"/>
                        <a:t>Holographic Audio</a:t>
                      </a:r>
                      <a:r>
                        <a:rPr lang="en-US" sz="1400" smtClean="0">
                          <a:effectLst/>
                        </a:rPr>
                        <a:t>3D 360</a:t>
                      </a:r>
                      <a:endParaRPr lang="en-US" sz="1400" smtClean="0"/>
                    </a:p>
                    <a:p>
                      <a:endParaRPr lang="en-US" sz="1400" dirty="0"/>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9536957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268" y="3060187"/>
            <a:ext cx="9404723" cy="840301"/>
          </a:xfrm>
        </p:spPr>
        <p:txBody>
          <a:bodyPr/>
          <a:lstStyle/>
          <a:p>
            <a:pPr algn="ctr" rtl="1"/>
            <a:r>
              <a:rPr lang="fa-IR" dirty="0" smtClean="0">
                <a:cs typeface="B Titr" panose="00000700000000000000" pitchFamily="2" charset="-78"/>
              </a:rPr>
              <a:t>تحلیل </a:t>
            </a:r>
            <a:r>
              <a:rPr lang="en-US" dirty="0" smtClean="0">
                <a:cs typeface="B Titr" panose="00000700000000000000" pitchFamily="2" charset="-78"/>
              </a:rPr>
              <a:t>Action Cam</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9866723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بهترین در کل عناوین</a:t>
            </a:r>
            <a:r>
              <a:rPr lang="en-US" dirty="0" smtClean="0">
                <a:cs typeface="B Titr" panose="00000700000000000000" pitchFamily="2" charset="-78"/>
              </a:rPr>
              <a:t> </a:t>
            </a:r>
            <a:r>
              <a:rPr lang="fa-IR" dirty="0" smtClean="0">
                <a:cs typeface="B Titr" panose="00000700000000000000" pitchFamily="2" charset="-78"/>
              </a:rPr>
              <a:t> - </a:t>
            </a:r>
            <a:r>
              <a:rPr lang="en-US" dirty="0" smtClean="0">
                <a:cs typeface="B Titr" panose="00000700000000000000" pitchFamily="2" charset="-78"/>
              </a:rPr>
              <a:t>Gear360</a:t>
            </a:r>
            <a:endParaRPr lang="en-US" dirty="0">
              <a:cs typeface="B Titr" panose="00000700000000000000" pitchFamily="2" charset="-78"/>
            </a:endParaRPr>
          </a:p>
        </p:txBody>
      </p:sp>
      <p:sp>
        <p:nvSpPr>
          <p:cNvPr id="3" name="Content Placeholder 2"/>
          <p:cNvSpPr>
            <a:spLocks noGrp="1"/>
          </p:cNvSpPr>
          <p:nvPr>
            <p:ph idx="1"/>
          </p:nvPr>
        </p:nvSpPr>
        <p:spPr>
          <a:xfrm>
            <a:off x="1104293" y="1402837"/>
            <a:ext cx="8946541" cy="1468951"/>
          </a:xfrm>
        </p:spPr>
        <p:txBody>
          <a:bodyPr/>
          <a:lstStyle/>
          <a:p>
            <a:pPr marL="0" indent="0" algn="just" rtl="1">
              <a:buNone/>
            </a:pPr>
            <a:r>
              <a:rPr lang="fa-IR" dirty="0" smtClean="0"/>
              <a:t>بر اساس طبقه بندی سایت های معتبر و کارایی سنجی های متعدد صورت گرفته در مجموعه دوربین </a:t>
            </a:r>
            <a:r>
              <a:rPr lang="en-US" dirty="0" smtClean="0"/>
              <a:t>Gear 360</a:t>
            </a:r>
            <a:r>
              <a:rPr lang="fa-IR" dirty="0" smtClean="0"/>
              <a:t> سامسونگ بهترین کارایی را نسبت به قیمت خود تا کنون دارد، پشتیبانی کامل، سازگاری با ابزارها، پلاگین ها، طراحی زیبا، وزن مناسب و ... یک گزینه مناسب از این دوربین برای خرید ساخته است.</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2025" y="2502693"/>
            <a:ext cx="3105150" cy="42957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2074284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ساده ترین محصول برای مبتدیان - </a:t>
            </a:r>
            <a:r>
              <a:rPr lang="en-US" dirty="0" err="1">
                <a:cs typeface="B Titr" panose="00000700000000000000" pitchFamily="2" charset="-78"/>
              </a:rPr>
              <a:t>Blurfix</a:t>
            </a:r>
            <a:r>
              <a:rPr lang="en-US" dirty="0">
                <a:cs typeface="B Titr" panose="00000700000000000000" pitchFamily="2" charset="-78"/>
              </a:rPr>
              <a:t> 360</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3330" y="1497807"/>
            <a:ext cx="2962275" cy="47625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0031857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بهترین دوربین نظارتی</a:t>
            </a:r>
            <a:r>
              <a:rPr lang="en-US" dirty="0" smtClean="0">
                <a:cs typeface="B Titr" panose="00000700000000000000" pitchFamily="2" charset="-78"/>
              </a:rPr>
              <a:t> </a:t>
            </a:r>
            <a:r>
              <a:rPr lang="fa-IR" dirty="0" smtClean="0">
                <a:cs typeface="B Titr" panose="00000700000000000000" pitchFamily="2" charset="-78"/>
              </a:rPr>
              <a:t> - </a:t>
            </a:r>
            <a:r>
              <a:rPr lang="en-US" dirty="0" err="1">
                <a:cs typeface="B Titr" panose="00000700000000000000" pitchFamily="2" charset="-78"/>
              </a:rPr>
              <a:t>SamHity</a:t>
            </a:r>
            <a:r>
              <a:rPr lang="en-US" dirty="0">
                <a:cs typeface="B Titr" panose="00000700000000000000" pitchFamily="2" charset="-78"/>
              </a:rPr>
              <a:t> IP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176" y="1398343"/>
            <a:ext cx="4762500" cy="47625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3284677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بیشترین طول عمر – </a:t>
            </a:r>
            <a:r>
              <a:rPr lang="en-US" dirty="0" smtClean="0">
                <a:cs typeface="B Titr" panose="00000700000000000000" pitchFamily="2" charset="-78"/>
              </a:rPr>
              <a:t>Fly 360</a:t>
            </a: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8994" y="1783557"/>
            <a:ext cx="4762500" cy="47625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1962899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مناسب ترین قیمت - </a:t>
            </a:r>
            <a:r>
              <a:rPr lang="en-US" dirty="0">
                <a:cs typeface="B Titr" panose="00000700000000000000" pitchFamily="2" charset="-78"/>
              </a:rPr>
              <a:t>Zision</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7222" y="1233488"/>
            <a:ext cx="5383822" cy="538382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2233635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268" y="3060187"/>
            <a:ext cx="9404723" cy="840301"/>
          </a:xfrm>
        </p:spPr>
        <p:txBody>
          <a:bodyPr/>
          <a:lstStyle/>
          <a:p>
            <a:pPr algn="ctr" rtl="1"/>
            <a:r>
              <a:rPr lang="fa-IR" dirty="0" smtClean="0">
                <a:cs typeface="B Titr" panose="00000700000000000000" pitchFamily="2" charset="-78"/>
              </a:rPr>
              <a:t>تحلیل </a:t>
            </a:r>
            <a:r>
              <a:rPr lang="en-US" dirty="0" smtClean="0">
                <a:cs typeface="B Titr" panose="00000700000000000000" pitchFamily="2" charset="-78"/>
              </a:rPr>
              <a:t>Professional Cam</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61513020"/>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433463642"/>
              </p:ext>
            </p:extLst>
          </p:nvPr>
        </p:nvGraphicFramePr>
        <p:xfrm>
          <a:off x="1328738" y="138112"/>
          <a:ext cx="8734425" cy="6541533"/>
        </p:xfrm>
        <a:graphic>
          <a:graphicData uri="http://schemas.openxmlformats.org/drawingml/2006/table">
            <a:tbl>
              <a:tblPr firstRow="1" bandRow="1">
                <a:tableStyleId>{5C22544A-7EE6-4342-B048-85BDC9FD1C3A}</a:tableStyleId>
              </a:tblPr>
              <a:tblGrid>
                <a:gridCol w="1247775"/>
                <a:gridCol w="1247775"/>
                <a:gridCol w="1173955"/>
                <a:gridCol w="1321595"/>
                <a:gridCol w="1247775"/>
                <a:gridCol w="1073943"/>
                <a:gridCol w="1421607"/>
              </a:tblGrid>
              <a:tr h="584597">
                <a:tc>
                  <a:txBody>
                    <a:bodyPr/>
                    <a:lstStyle/>
                    <a:p>
                      <a:pPr algn="ctr" rtl="1"/>
                      <a:r>
                        <a:rPr lang="fa-IR" dirty="0" smtClean="0"/>
                        <a:t>حافظه</a:t>
                      </a:r>
                      <a:endParaRPr lang="en-US" dirty="0"/>
                    </a:p>
                  </a:txBody>
                  <a:tcPr/>
                </a:tc>
                <a:tc>
                  <a:txBody>
                    <a:bodyPr/>
                    <a:lstStyle/>
                    <a:p>
                      <a:pPr algn="ctr" rtl="1"/>
                      <a:r>
                        <a:rPr lang="en-US" dirty="0" smtClean="0"/>
                        <a:t>FPS</a:t>
                      </a:r>
                      <a:endParaRPr lang="en-US" dirty="0"/>
                    </a:p>
                  </a:txBody>
                  <a:tcPr/>
                </a:tc>
                <a:tc>
                  <a:txBody>
                    <a:bodyPr/>
                    <a:lstStyle/>
                    <a:p>
                      <a:pPr algn="ctr" rtl="1"/>
                      <a:r>
                        <a:rPr lang="en-US" dirty="0" smtClean="0"/>
                        <a:t>Aperture</a:t>
                      </a:r>
                      <a:endParaRPr lang="en-US" dirty="0"/>
                    </a:p>
                  </a:txBody>
                  <a:tcPr/>
                </a:tc>
                <a:tc>
                  <a:txBody>
                    <a:bodyPr/>
                    <a:lstStyle/>
                    <a:p>
                      <a:pPr algn="ctr" rtl="1"/>
                      <a:r>
                        <a:rPr lang="en-US" dirty="0" smtClean="0"/>
                        <a:t>Resolution</a:t>
                      </a:r>
                      <a:endParaRPr lang="en-US" dirty="0"/>
                    </a:p>
                  </a:txBody>
                  <a:tcPr/>
                </a:tc>
                <a:tc>
                  <a:txBody>
                    <a:bodyPr/>
                    <a:lstStyle/>
                    <a:p>
                      <a:pPr algn="ctr" rtl="1"/>
                      <a:r>
                        <a:rPr lang="fa-IR" dirty="0" smtClean="0"/>
                        <a:t>تعداد لنز</a:t>
                      </a:r>
                      <a:endParaRPr lang="en-US" dirty="0"/>
                    </a:p>
                  </a:txBody>
                  <a:tcPr/>
                </a:tc>
                <a:tc>
                  <a:txBody>
                    <a:bodyPr/>
                    <a:lstStyle/>
                    <a:p>
                      <a:pPr algn="ctr" rtl="1"/>
                      <a:r>
                        <a:rPr lang="fa-IR" dirty="0" smtClean="0"/>
                        <a:t>قیمت</a:t>
                      </a:r>
                      <a:r>
                        <a:rPr lang="en-US" dirty="0" smtClean="0"/>
                        <a:t> </a:t>
                      </a:r>
                      <a:endParaRPr lang="fa-IR" dirty="0" smtClean="0"/>
                    </a:p>
                    <a:p>
                      <a:pPr algn="ctr" rtl="1"/>
                      <a:r>
                        <a:rPr lang="fa-IR" dirty="0" smtClean="0"/>
                        <a:t>(دلار)</a:t>
                      </a:r>
                      <a:endParaRPr lang="en-US" dirty="0"/>
                    </a:p>
                  </a:txBody>
                  <a:tcPr/>
                </a:tc>
                <a:tc>
                  <a:txBody>
                    <a:bodyPr/>
                    <a:lstStyle/>
                    <a:p>
                      <a:pPr algn="ctr" rtl="1"/>
                      <a:r>
                        <a:rPr lang="fa-IR" dirty="0" smtClean="0"/>
                        <a:t>عنوان</a:t>
                      </a:r>
                      <a:endParaRPr lang="en-US" dirty="0"/>
                    </a:p>
                  </a:txBody>
                  <a:tcPr/>
                </a:tc>
              </a:tr>
              <a:tr h="584597">
                <a:tc>
                  <a:txBody>
                    <a:bodyPr/>
                    <a:lstStyle/>
                    <a:p>
                      <a:pPr algn="ctr" rtl="1"/>
                      <a:r>
                        <a:rPr lang="en-US" dirty="0" smtClean="0"/>
                        <a:t>500 </a:t>
                      </a:r>
                      <a:r>
                        <a:rPr lang="en-US" dirty="0" err="1" smtClean="0"/>
                        <a:t>gb</a:t>
                      </a:r>
                      <a:endParaRPr lang="en-US" dirty="0"/>
                    </a:p>
                  </a:txBody>
                  <a:tcPr/>
                </a:tc>
                <a:tc>
                  <a:txBody>
                    <a:bodyPr/>
                    <a:lstStyle/>
                    <a:p>
                      <a:pPr algn="ctr" rtl="1"/>
                      <a:r>
                        <a:rPr lang="en-US" dirty="0" smtClean="0"/>
                        <a:t>30</a:t>
                      </a:r>
                      <a:endParaRPr lang="en-US" dirty="0"/>
                    </a:p>
                  </a:txBody>
                  <a:tcPr/>
                </a:tc>
                <a:tc>
                  <a:txBody>
                    <a:bodyPr/>
                    <a:lstStyle/>
                    <a:p>
                      <a:pPr algn="ctr" rtl="1"/>
                      <a:r>
                        <a:rPr lang="en-US" dirty="0" smtClean="0"/>
                        <a:t>F2.4</a:t>
                      </a:r>
                      <a:endParaRPr lang="en-US" dirty="0"/>
                    </a:p>
                  </a:txBody>
                  <a:tcPr/>
                </a:tc>
                <a:tc>
                  <a:txBody>
                    <a:bodyPr/>
                    <a:lstStyle/>
                    <a:p>
                      <a:pPr algn="ctr" rtl="1"/>
                      <a:r>
                        <a:rPr lang="en-US" dirty="0" smtClean="0"/>
                        <a:t>8k</a:t>
                      </a:r>
                      <a:endParaRPr lang="en-US" dirty="0"/>
                    </a:p>
                  </a:txBody>
                  <a:tcPr/>
                </a:tc>
                <a:tc>
                  <a:txBody>
                    <a:bodyPr/>
                    <a:lstStyle/>
                    <a:p>
                      <a:pPr algn="ctr" rtl="1"/>
                      <a:r>
                        <a:rPr lang="fa-IR" dirty="0" smtClean="0"/>
                        <a:t>8</a:t>
                      </a:r>
                      <a:endParaRPr lang="en-US" dirty="0"/>
                    </a:p>
                  </a:txBody>
                  <a:tcPr/>
                </a:tc>
                <a:tc>
                  <a:txBody>
                    <a:bodyPr/>
                    <a:lstStyle/>
                    <a:p>
                      <a:pPr algn="ctr" rtl="1"/>
                      <a:r>
                        <a:rPr lang="en-US" dirty="0" smtClean="0"/>
                        <a:t>60000</a:t>
                      </a:r>
                      <a:endParaRPr lang="en-US" dirty="0"/>
                    </a:p>
                  </a:txBody>
                  <a:tcPr/>
                </a:tc>
                <a:tc>
                  <a:txBody>
                    <a:bodyPr/>
                    <a:lstStyle/>
                    <a:p>
                      <a:pPr algn="ctr" rtl="1"/>
                      <a:r>
                        <a:rPr lang="en-US" dirty="0" smtClean="0"/>
                        <a:t>OZO</a:t>
                      </a:r>
                      <a:endParaRPr lang="en-US" dirty="0"/>
                    </a:p>
                  </a:txBody>
                  <a:tcPr/>
                </a:tc>
              </a:tr>
              <a:tr h="584597">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8500</a:t>
                      </a:r>
                      <a:endParaRPr lang="en-US" dirty="0"/>
                    </a:p>
                  </a:txBody>
                  <a:tcPr/>
                </a:tc>
                <a:tc>
                  <a:txBody>
                    <a:bodyPr/>
                    <a:lstStyle/>
                    <a:p>
                      <a:pPr algn="ctr" rtl="1"/>
                      <a:r>
                        <a:rPr lang="en-US" dirty="0" smtClean="0"/>
                        <a:t>Live Planet</a:t>
                      </a:r>
                      <a:endParaRPr lang="en-US" dirty="0"/>
                    </a:p>
                  </a:txBody>
                  <a:tcPr/>
                </a:tc>
              </a:tr>
              <a:tr h="584597">
                <a:tc>
                  <a:txBody>
                    <a:bodyPr/>
                    <a:lstStyle/>
                    <a:p>
                      <a:pPr algn="ctr" rtl="1"/>
                      <a:r>
                        <a:rPr lang="en-US" dirty="0" smtClean="0"/>
                        <a:t>36 G SD</a:t>
                      </a:r>
                      <a:endParaRPr lang="en-US" dirty="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25/36/50/60</a:t>
                      </a:r>
                    </a:p>
                    <a:p>
                      <a:pPr algn="ctr" rtl="1"/>
                      <a:endParaRPr lang="en-US" dirty="0"/>
                    </a:p>
                  </a:txBody>
                  <a:tcPr/>
                </a:tc>
                <a:tc>
                  <a:txBody>
                    <a:bodyPr/>
                    <a:lstStyle/>
                    <a:p>
                      <a:pPr algn="ctr" rtl="1"/>
                      <a:r>
                        <a:rPr lang="en-US" dirty="0" smtClean="0"/>
                        <a:t>-</a:t>
                      </a:r>
                      <a:endParaRPr lang="en-US" dirty="0"/>
                    </a:p>
                  </a:txBody>
                  <a:tcPr/>
                </a:tc>
                <a:tc>
                  <a:txBody>
                    <a:bodyPr/>
                    <a:lstStyle/>
                    <a:p>
                      <a:pPr algn="ctr" rtl="1"/>
                      <a:r>
                        <a:rPr lang="en-US" dirty="0" smtClean="0"/>
                        <a:t>8k</a:t>
                      </a:r>
                      <a:endParaRPr lang="en-US" dirty="0"/>
                    </a:p>
                  </a:txBody>
                  <a:tcPr/>
                </a:tc>
                <a:tc>
                  <a:txBody>
                    <a:bodyPr/>
                    <a:lstStyle/>
                    <a:p>
                      <a:pPr algn="ctr" rtl="1"/>
                      <a:r>
                        <a:rPr lang="en-US" dirty="0" smtClean="0"/>
                        <a:t>6</a:t>
                      </a:r>
                      <a:endParaRPr lang="en-US" dirty="0"/>
                    </a:p>
                  </a:txBody>
                  <a:tcPr/>
                </a:tc>
                <a:tc>
                  <a:txBody>
                    <a:bodyPr/>
                    <a:lstStyle/>
                    <a:p>
                      <a:pPr algn="ctr" rtl="1"/>
                      <a:r>
                        <a:rPr lang="en-US" dirty="0" smtClean="0"/>
                        <a:t>3600</a:t>
                      </a:r>
                      <a:endParaRPr lang="en-US" dirty="0"/>
                    </a:p>
                  </a:txBody>
                  <a:tcPr/>
                </a:tc>
                <a:tc>
                  <a:txBody>
                    <a:bodyPr/>
                    <a:lstStyle/>
                    <a:p>
                      <a:pPr algn="ctr" rtl="1"/>
                      <a:r>
                        <a:rPr lang="en-US" dirty="0" smtClean="0"/>
                        <a:t>Omni</a:t>
                      </a:r>
                      <a:endParaRPr lang="en-US" dirty="0"/>
                    </a:p>
                  </a:txBody>
                  <a:tcPr/>
                </a:tc>
              </a:tr>
              <a:tr h="584597">
                <a:tc>
                  <a:txBody>
                    <a:bodyPr/>
                    <a:lstStyle/>
                    <a:p>
                      <a:pPr algn="ctr" rtl="1"/>
                      <a:r>
                        <a:rPr lang="en-US" dirty="0" smtClean="0"/>
                        <a:t>-</a:t>
                      </a:r>
                      <a:endParaRPr lang="en-US" dirty="0"/>
                    </a:p>
                  </a:txBody>
                  <a:tcPr/>
                </a:tc>
                <a:tc>
                  <a:txBody>
                    <a:bodyPr/>
                    <a:lstStyle/>
                    <a:p>
                      <a:pPr algn="ctr" rtl="1"/>
                      <a:r>
                        <a:rPr lang="en-US" sz="1400" dirty="0" smtClean="0"/>
                        <a:t>-</a:t>
                      </a:r>
                      <a:endParaRPr lang="en-US" sz="1400"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15000</a:t>
                      </a:r>
                      <a:endParaRPr lang="en-US" dirty="0"/>
                    </a:p>
                  </a:txBody>
                  <a:tcPr/>
                </a:tc>
                <a:tc>
                  <a:txBody>
                    <a:bodyPr/>
                    <a:lstStyle/>
                    <a:p>
                      <a:pPr algn="ctr" rtl="1"/>
                      <a:r>
                        <a:rPr lang="en-US" dirty="0" smtClean="0"/>
                        <a:t>Odyssey</a:t>
                      </a:r>
                      <a:endParaRPr lang="en-US" dirty="0"/>
                    </a:p>
                  </a:txBody>
                  <a:tcPr/>
                </a:tc>
              </a:tr>
              <a:tr h="584597">
                <a:tc>
                  <a:txBody>
                    <a:bodyPr/>
                    <a:lstStyle/>
                    <a:p>
                      <a:pPr algn="ctr" rtl="1"/>
                      <a:r>
                        <a:rPr lang="en-US" dirty="0" smtClean="0"/>
                        <a:t>-</a:t>
                      </a:r>
                      <a:endParaRPr lang="en-US" dirty="0"/>
                    </a:p>
                  </a:txBody>
                  <a:tcPr/>
                </a:tc>
                <a:tc>
                  <a:txBody>
                    <a:bodyPr/>
                    <a:lstStyle/>
                    <a:p>
                      <a:pPr algn="ctr" rtl="1"/>
                      <a:r>
                        <a:rPr lang="en-US" dirty="0" smtClean="0"/>
                        <a:t>30</a:t>
                      </a:r>
                      <a:endParaRPr lang="en-US" dirty="0"/>
                    </a:p>
                  </a:txBody>
                  <a:tcPr/>
                </a:tc>
                <a:tc>
                  <a:txBody>
                    <a:bodyPr/>
                    <a:lstStyle/>
                    <a:p>
                      <a:pPr algn="ctr" rtl="1"/>
                      <a:r>
                        <a:rPr lang="en-US" dirty="0" smtClean="0"/>
                        <a:t>1.8f</a:t>
                      </a:r>
                      <a:endParaRPr lang="en-US" dirty="0"/>
                    </a:p>
                  </a:txBody>
                  <a:tcPr/>
                </a:tc>
                <a:tc>
                  <a:txBody>
                    <a:bodyPr/>
                    <a:lstStyle/>
                    <a:p>
                      <a:pPr algn="ctr" rtl="1"/>
                      <a:r>
                        <a:rPr lang="en-US" dirty="0" smtClean="0"/>
                        <a:t>4k</a:t>
                      </a:r>
                      <a:endParaRPr lang="en-US" dirty="0"/>
                    </a:p>
                  </a:txBody>
                  <a:tcPr/>
                </a:tc>
                <a:tc>
                  <a:txBody>
                    <a:bodyPr/>
                    <a:lstStyle/>
                    <a:p>
                      <a:pPr algn="ctr" rtl="1"/>
                      <a:r>
                        <a:rPr lang="en-US" dirty="0" smtClean="0"/>
                        <a:t>17</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360 Round</a:t>
                      </a:r>
                      <a:endParaRPr lang="en-US" dirty="0"/>
                    </a:p>
                  </a:txBody>
                  <a:tcPr/>
                </a:tc>
              </a:tr>
              <a:tr h="584597">
                <a:tc>
                  <a:txBody>
                    <a:bodyPr/>
                    <a:lstStyle/>
                    <a:p>
                      <a:pPr algn="ctr" rtl="1"/>
                      <a:r>
                        <a:rPr lang="en-US" dirty="0" smtClean="0"/>
                        <a:t>64g</a:t>
                      </a:r>
                      <a:endParaRPr lang="en-US" dirty="0"/>
                    </a:p>
                  </a:txBody>
                  <a:tcPr/>
                </a:tc>
                <a:tc>
                  <a:txBody>
                    <a:bodyPr/>
                    <a:lstStyle/>
                    <a:p>
                      <a:pPr algn="ctr" rtl="1"/>
                      <a:r>
                        <a:rPr lang="en-US" dirty="0" smtClean="0"/>
                        <a:t>60</a:t>
                      </a:r>
                      <a:endParaRPr lang="en-US" dirty="0"/>
                    </a:p>
                  </a:txBody>
                  <a:tcPr/>
                </a:tc>
                <a:tc>
                  <a:txBody>
                    <a:bodyPr/>
                    <a:lstStyle/>
                    <a:p>
                      <a:pPr algn="ctr" rtl="1"/>
                      <a:r>
                        <a:rPr lang="en-US" dirty="0" smtClean="0"/>
                        <a:t>2.4</a:t>
                      </a:r>
                      <a:endParaRPr lang="en-US" dirty="0"/>
                    </a:p>
                  </a:txBody>
                  <a:tcPr/>
                </a:tc>
                <a:tc>
                  <a:txBody>
                    <a:bodyPr/>
                    <a:lstStyle/>
                    <a:p>
                      <a:pPr algn="ctr" rtl="1"/>
                      <a:r>
                        <a:rPr lang="en-US" dirty="0" smtClean="0"/>
                        <a:t>8k</a:t>
                      </a:r>
                      <a:endParaRPr lang="en-US" dirty="0"/>
                    </a:p>
                  </a:txBody>
                  <a:tcPr/>
                </a:tc>
                <a:tc>
                  <a:txBody>
                    <a:bodyPr/>
                    <a:lstStyle/>
                    <a:p>
                      <a:pPr algn="ctr" rtl="1"/>
                      <a:r>
                        <a:rPr lang="en-US" dirty="0" smtClean="0"/>
                        <a:t>17</a:t>
                      </a:r>
                      <a:endParaRPr lang="en-US" dirty="0"/>
                    </a:p>
                  </a:txBody>
                  <a:tcPr/>
                </a:tc>
                <a:tc>
                  <a:txBody>
                    <a:bodyPr/>
                    <a:lstStyle/>
                    <a:p>
                      <a:pPr algn="ctr" rtl="1"/>
                      <a:r>
                        <a:rPr lang="en-US" dirty="0" smtClean="0"/>
                        <a:t>30000</a:t>
                      </a:r>
                      <a:endParaRPr lang="en-US" dirty="0"/>
                    </a:p>
                  </a:txBody>
                  <a:tcPr/>
                </a:tc>
                <a:tc>
                  <a:txBody>
                    <a:bodyPr/>
                    <a:lstStyle/>
                    <a:p>
                      <a:pPr algn="ctr" rtl="1"/>
                      <a:r>
                        <a:rPr lang="en-US" dirty="0" smtClean="0"/>
                        <a:t>Facebook</a:t>
                      </a:r>
                      <a:endParaRPr lang="en-US" dirty="0"/>
                    </a:p>
                  </a:txBody>
                  <a:tcPr/>
                </a:tc>
              </a:tr>
              <a:tr h="584597">
                <a:tc>
                  <a:txBody>
                    <a:bodyPr/>
                    <a:lstStyle/>
                    <a:p>
                      <a:pPr algn="ctr" rtl="1"/>
                      <a:r>
                        <a:rPr lang="en-US" dirty="0" smtClean="0"/>
                        <a:t>128 </a:t>
                      </a:r>
                      <a:r>
                        <a:rPr lang="en-US" dirty="0" err="1" smtClean="0"/>
                        <a:t>gb</a:t>
                      </a:r>
                      <a:endParaRPr lang="en-US" dirty="0"/>
                    </a:p>
                  </a:txBody>
                  <a:tcPr/>
                </a:tc>
                <a:tc>
                  <a:txBody>
                    <a:bodyPr/>
                    <a:lstStyle/>
                    <a:p>
                      <a:pPr algn="ctr" rtl="1"/>
                      <a:r>
                        <a:rPr lang="en-US" dirty="0" smtClean="0"/>
                        <a:t>30 -</a:t>
                      </a:r>
                      <a:r>
                        <a:rPr lang="en-US" baseline="0" dirty="0" smtClean="0"/>
                        <a:t> 100</a:t>
                      </a:r>
                      <a:endParaRPr lang="en-US" dirty="0"/>
                    </a:p>
                  </a:txBody>
                  <a:tcPr/>
                </a:tc>
                <a:tc>
                  <a:txBody>
                    <a:bodyPr/>
                    <a:lstStyle/>
                    <a:p>
                      <a:pPr algn="ctr" rtl="1"/>
                      <a:r>
                        <a:rPr lang="en-US" dirty="0" smtClean="0"/>
                        <a:t>2.4</a:t>
                      </a:r>
                      <a:endParaRPr lang="en-US" dirty="0"/>
                    </a:p>
                  </a:txBody>
                  <a:tcPr/>
                </a:tc>
                <a:tc>
                  <a:txBody>
                    <a:bodyPr/>
                    <a:lstStyle/>
                    <a:p>
                      <a:pPr algn="ctr" rtl="1"/>
                      <a:r>
                        <a:rPr lang="en-US" dirty="0" smtClean="0"/>
                        <a:t>8k</a:t>
                      </a:r>
                      <a:endParaRPr lang="en-US" dirty="0"/>
                    </a:p>
                  </a:txBody>
                  <a:tcPr/>
                </a:tc>
                <a:tc>
                  <a:txBody>
                    <a:bodyPr/>
                    <a:lstStyle/>
                    <a:p>
                      <a:pPr algn="ctr" rtl="1"/>
                      <a:r>
                        <a:rPr lang="en-US" dirty="0" smtClean="0"/>
                        <a:t>6</a:t>
                      </a:r>
                      <a:endParaRPr lang="en-US" dirty="0"/>
                    </a:p>
                  </a:txBody>
                  <a:tcPr/>
                </a:tc>
                <a:tc>
                  <a:txBody>
                    <a:bodyPr/>
                    <a:lstStyle/>
                    <a:p>
                      <a:pPr algn="ctr" rtl="1"/>
                      <a:r>
                        <a:rPr lang="en-US" dirty="0" smtClean="0"/>
                        <a:t>3000</a:t>
                      </a:r>
                      <a:endParaRPr lang="en-US" dirty="0"/>
                    </a:p>
                  </a:txBody>
                  <a:tcPr/>
                </a:tc>
                <a:tc>
                  <a:txBody>
                    <a:bodyPr/>
                    <a:lstStyle/>
                    <a:p>
                      <a:pPr algn="ctr" rtl="1"/>
                      <a:r>
                        <a:rPr lang="en-US" dirty="0" smtClean="0"/>
                        <a:t>Insta</a:t>
                      </a:r>
                      <a:r>
                        <a:rPr lang="en-US" baseline="0" dirty="0" smtClean="0"/>
                        <a:t> Pro</a:t>
                      </a:r>
                      <a:endParaRPr lang="en-US" dirty="0"/>
                    </a:p>
                  </a:txBody>
                  <a:tcPr/>
                </a:tc>
              </a:tr>
              <a:tr h="584597">
                <a:tc>
                  <a:txBody>
                    <a:bodyPr/>
                    <a:lstStyle/>
                    <a:p>
                      <a:pPr algn="ctr" rtl="1"/>
                      <a:r>
                        <a:rPr lang="en-US" dirty="0" smtClean="0"/>
                        <a:t>-</a:t>
                      </a:r>
                      <a:endParaRPr lang="en-US" dirty="0"/>
                    </a:p>
                  </a:txBody>
                  <a:tcPr/>
                </a:tc>
                <a:tc>
                  <a:txBody>
                    <a:bodyPr/>
                    <a:lstStyle/>
                    <a:p>
                      <a:pPr algn="ctr" rtl="1"/>
                      <a:r>
                        <a:rPr lang="en-US" dirty="0" smtClean="0"/>
                        <a:t>25-120</a:t>
                      </a:r>
                      <a:endParaRPr lang="en-US" dirty="0"/>
                    </a:p>
                  </a:txBody>
                  <a:tcPr/>
                </a:tc>
                <a:tc>
                  <a:txBody>
                    <a:bodyPr/>
                    <a:lstStyle/>
                    <a:p>
                      <a:pPr algn="ctr" rtl="1"/>
                      <a:r>
                        <a:rPr lang="en-US" dirty="0" smtClean="0"/>
                        <a:t>2.9</a:t>
                      </a:r>
                      <a:endParaRPr lang="en-US" dirty="0"/>
                    </a:p>
                  </a:txBody>
                  <a:tcPr/>
                </a:tc>
                <a:tc>
                  <a:txBody>
                    <a:bodyPr/>
                    <a:lstStyle/>
                    <a:p>
                      <a:pPr algn="ctr" rtl="1"/>
                      <a:r>
                        <a:rPr lang="en-US" dirty="0" smtClean="0"/>
                        <a:t>8k</a:t>
                      </a:r>
                      <a:endParaRPr lang="en-US" dirty="0"/>
                    </a:p>
                  </a:txBody>
                  <a:tcPr/>
                </a:tc>
                <a:tc>
                  <a:txBody>
                    <a:bodyPr/>
                    <a:lstStyle/>
                    <a:p>
                      <a:pPr algn="ctr" rtl="1"/>
                      <a:r>
                        <a:rPr lang="en-US" dirty="0" smtClean="0"/>
                        <a:t>24</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Jaunt</a:t>
                      </a:r>
                      <a:endParaRPr lang="en-US" dirty="0"/>
                    </a:p>
                  </a:txBody>
                  <a:tcPr/>
                </a:tc>
              </a:tr>
              <a:tr h="584597">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Headcase Cinema</a:t>
                      </a:r>
                      <a:endParaRPr lang="en-US" dirty="0"/>
                    </a:p>
                  </a:txBody>
                  <a:tcPr/>
                </a:tc>
              </a:tr>
              <a:tr h="584597">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a:t>
                      </a:r>
                      <a:endParaRPr lang="en-US" dirty="0"/>
                    </a:p>
                  </a:txBody>
                  <a:tcPr/>
                </a:tc>
                <a:tc>
                  <a:txBody>
                    <a:bodyPr/>
                    <a:lstStyle/>
                    <a:p>
                      <a:pPr algn="ctr" rtl="1"/>
                      <a:r>
                        <a:rPr lang="en-US" dirty="0" smtClean="0"/>
                        <a:t>Sonicam</a:t>
                      </a:r>
                      <a:endParaRPr lang="en-US" dirty="0"/>
                    </a:p>
                  </a:txBody>
                  <a:tcPr/>
                </a:tc>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896806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 Stack-Panorama</a:t>
            </a:r>
            <a:endParaRPr lang="en-US" dirty="0">
              <a:cs typeface="B Titr" panose="00000700000000000000" pitchFamily="2" charset="-78"/>
            </a:endParaRPr>
          </a:p>
        </p:txBody>
      </p:sp>
      <p:sp>
        <p:nvSpPr>
          <p:cNvPr id="3" name="Content Placeholder 2"/>
          <p:cNvSpPr>
            <a:spLocks noGrp="1"/>
          </p:cNvSpPr>
          <p:nvPr>
            <p:ph idx="1"/>
          </p:nvPr>
        </p:nvSpPr>
        <p:spPr>
          <a:xfrm>
            <a:off x="1104293" y="1268118"/>
            <a:ext cx="8946541" cy="1568682"/>
          </a:xfrm>
        </p:spPr>
        <p:txBody>
          <a:bodyPr>
            <a:normAutofit/>
          </a:bodyPr>
          <a:lstStyle/>
          <a:p>
            <a:pPr marL="0" indent="0" algn="just" rtl="1">
              <a:buNone/>
            </a:pPr>
            <a:r>
              <a:rPr lang="fa-IR" dirty="0" smtClean="0">
                <a:cs typeface="B Nazanin" panose="00000400000000000000" pitchFamily="2" charset="-78"/>
              </a:rPr>
              <a:t>ترکبی از تصاویر پانوراما و پشته ای (</a:t>
            </a:r>
            <a:r>
              <a:rPr lang="en-US" dirty="0" smtClean="0">
                <a:cs typeface="B Nazanin" panose="00000400000000000000" pitchFamily="2" charset="-78"/>
              </a:rPr>
              <a:t>Stack</a:t>
            </a:r>
            <a:r>
              <a:rPr lang="fa-IR" dirty="0" smtClean="0">
                <a:cs typeface="B Nazanin" panose="00000400000000000000" pitchFamily="2" charset="-78"/>
              </a:rPr>
              <a:t>) است.</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5512" y="2052459"/>
            <a:ext cx="7199376" cy="35996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5821038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3268" y="3060187"/>
            <a:ext cx="9404723" cy="840301"/>
          </a:xfrm>
        </p:spPr>
        <p:txBody>
          <a:bodyPr/>
          <a:lstStyle/>
          <a:p>
            <a:pPr algn="ctr" rtl="1"/>
            <a:r>
              <a:rPr lang="fa-IR" dirty="0" smtClean="0">
                <a:cs typeface="B Titr" panose="00000700000000000000" pitchFamily="2" charset="-78"/>
              </a:rPr>
              <a:t>لوازم جانبی 360 درجه</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6234188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Double Robotics Universal 360 Camera Mount for Double 2 </a:t>
            </a:r>
            <a:r>
              <a:rPr lang="en-US" sz="3600" dirty="0" err="1"/>
              <a:t>Telepresence</a:t>
            </a:r>
            <a:r>
              <a:rPr lang="en-US" sz="3600" dirty="0"/>
              <a:t> Robot</a:t>
            </a:r>
          </a:p>
        </p:txBody>
      </p:sp>
      <p:sp>
        <p:nvSpPr>
          <p:cNvPr id="3" name="Content Placeholder 2"/>
          <p:cNvSpPr>
            <a:spLocks noGrp="1"/>
          </p:cNvSpPr>
          <p:nvPr>
            <p:ph idx="1"/>
          </p:nvPr>
        </p:nvSpPr>
        <p:spPr>
          <a:xfrm>
            <a:off x="646112" y="1853248"/>
            <a:ext cx="6240463" cy="4321969"/>
          </a:xfrm>
        </p:spPr>
        <p:txBody>
          <a:bodyPr/>
          <a:lstStyle/>
          <a:p>
            <a:pPr algn="just"/>
            <a:r>
              <a:rPr lang="en-US" dirty="0"/>
              <a:t>Turn your Double 2 </a:t>
            </a:r>
            <a:r>
              <a:rPr lang="en-US" dirty="0" err="1"/>
              <a:t>Telepresence</a:t>
            </a:r>
            <a:r>
              <a:rPr lang="en-US" dirty="0"/>
              <a:t> Robot into a remote-controlled 360° camera dolly using the Universal 360 Camera Mount from Double Robotics. The </a:t>
            </a:r>
            <a:r>
              <a:rPr lang="en-US" dirty="0" err="1"/>
              <a:t>telepresence</a:t>
            </a:r>
            <a:r>
              <a:rPr lang="en-US" dirty="0"/>
              <a:t> robot is innately suited for 360° shots due to its quiet, remotely controlled operation. The aluminum Universal 360 Camera Mount supports a camera weighing up to 5 pounds, and is mounted to the robot using an industry standard 1/4"-20 bolt. The mount has an integrated iPhone holder to cradle a separately sold iPhone (6 or earlier) or iPod Touch, used for controlling the </a:t>
            </a:r>
            <a:r>
              <a:rPr lang="en-US" dirty="0" err="1"/>
              <a:t>telepresence</a:t>
            </a:r>
            <a:r>
              <a:rPr lang="en-US" dirty="0"/>
              <a:t> robot.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8026" y="1967548"/>
            <a:ext cx="4407694" cy="44076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3475301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JAUNT Starter Kit</a:t>
            </a:r>
          </a:p>
        </p:txBody>
      </p:sp>
      <p:sp>
        <p:nvSpPr>
          <p:cNvPr id="3" name="Content Placeholder 2"/>
          <p:cNvSpPr>
            <a:spLocks noGrp="1"/>
          </p:cNvSpPr>
          <p:nvPr>
            <p:ph idx="1"/>
          </p:nvPr>
        </p:nvSpPr>
        <p:spPr>
          <a:xfrm>
            <a:off x="321470" y="1409981"/>
            <a:ext cx="6972300" cy="4847944"/>
          </a:xfrm>
        </p:spPr>
        <p:txBody>
          <a:bodyPr>
            <a:normAutofit fontScale="85000" lnSpcReduction="10000"/>
          </a:bodyPr>
          <a:lstStyle/>
          <a:p>
            <a:pPr algn="just"/>
            <a:r>
              <a:rPr lang="en-US" dirty="0"/>
              <a:t>JAUNT's Starter Kit gives you everything you need to start shooting with your JAUNT ONE camera. The included cables connect to a power source and controlling computer as well as a separately available wired remote trigger. A Gold Mount battery plate is included for remote operation. Twenty-four 64GB memory cards are included, providing over two hours of recording time, as are eight card readers which can be used to offload recorded media. Two USB hubs, with four ports each, can handle all the card readers for a compact setup. Cases and pouches to store the aforementioned cables, cards, and card accessories are also included</a:t>
            </a:r>
            <a:r>
              <a:rPr lang="en-US" dirty="0" smtClean="0"/>
              <a:t>.</a:t>
            </a:r>
            <a:endParaRPr lang="en-US" dirty="0"/>
          </a:p>
          <a:p>
            <a:pPr algn="just"/>
            <a:r>
              <a:rPr lang="en-US" dirty="0"/>
              <a:t>Other items provided in this kit are a bubble level for precise camera leveling and a lens cleaning kit for maintaining the lenses on the JAUNT ONE camera. All the accessories and the camera unit itself can be packed into the Pelican 1640 case, using the custom-cut foam insert, ensuring protection during transport and storage.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5212" y="1409981"/>
            <a:ext cx="4463255" cy="446325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7816339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2" y="2817300"/>
            <a:ext cx="9404723" cy="754576"/>
          </a:xfrm>
        </p:spPr>
        <p:txBody>
          <a:bodyPr/>
          <a:lstStyle/>
          <a:p>
            <a:pPr algn="ctr"/>
            <a:r>
              <a:rPr lang="fa-IR" dirty="0" smtClean="0">
                <a:cs typeface="B Titr" panose="00000700000000000000" pitchFamily="2" charset="-78"/>
              </a:rPr>
              <a:t>برق ، منبع تغذیه، باتری، اتصالات دیتا</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1771778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2" y="2817300"/>
            <a:ext cx="9404723" cy="754576"/>
          </a:xfrm>
        </p:spPr>
        <p:txBody>
          <a:bodyPr/>
          <a:lstStyle/>
          <a:p>
            <a:pPr algn="ctr"/>
            <a:r>
              <a:rPr lang="fa-IR" dirty="0" smtClean="0">
                <a:cs typeface="B Titr" panose="00000700000000000000" pitchFamily="2" charset="-78"/>
              </a:rPr>
              <a:t>باتری رسمی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3774543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Kodak SP360 4K Action Camera Battery</a:t>
            </a:r>
          </a:p>
        </p:txBody>
      </p:sp>
      <p:sp>
        <p:nvSpPr>
          <p:cNvPr id="3" name="Content Placeholder 2"/>
          <p:cNvSpPr>
            <a:spLocks noGrp="1"/>
          </p:cNvSpPr>
          <p:nvPr>
            <p:ph idx="1"/>
          </p:nvPr>
        </p:nvSpPr>
        <p:spPr>
          <a:xfrm>
            <a:off x="510381" y="1509993"/>
            <a:ext cx="6426200" cy="4738406"/>
          </a:xfrm>
        </p:spPr>
        <p:txBody>
          <a:bodyPr/>
          <a:lstStyle/>
          <a:p>
            <a:pPr algn="just"/>
            <a:r>
              <a:rPr lang="en-US" dirty="0"/>
              <a:t>The LB-080 from Kodak is a spare/replacement battery for the Kodak SP360 4K Action Camera. It's the same 1250mAh lithium-ion battery that originally comes with the camera. It will provide you with around 55 minutes of continuous power when recording Ultra HD 4K video with Wi-Fi 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663" y="1616074"/>
            <a:ext cx="4632325" cy="46323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15200485"/>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80446"/>
          </a:xfrm>
        </p:spPr>
        <p:txBody>
          <a:bodyPr/>
          <a:lstStyle/>
          <a:p>
            <a:r>
              <a:rPr lang="en-US" sz="4000" dirty="0"/>
              <a:t>GIROPTIC 360cam Lithium-Ion Battery</a:t>
            </a:r>
          </a:p>
        </p:txBody>
      </p:sp>
      <p:sp>
        <p:nvSpPr>
          <p:cNvPr id="3" name="Content Placeholder 2"/>
          <p:cNvSpPr>
            <a:spLocks noGrp="1"/>
          </p:cNvSpPr>
          <p:nvPr>
            <p:ph idx="1"/>
          </p:nvPr>
        </p:nvSpPr>
        <p:spPr>
          <a:xfrm>
            <a:off x="646111" y="1567143"/>
            <a:ext cx="6676233" cy="4378502"/>
          </a:xfrm>
        </p:spPr>
        <p:txBody>
          <a:bodyPr/>
          <a:lstStyle/>
          <a:p>
            <a:pPr algn="just"/>
            <a:r>
              <a:rPr lang="en-US" dirty="0"/>
              <a:t>This is an 1180mAh spare/replacement Lithium-ion Battery from GIROPTIC for the GIROPTIC 360cam. It can be recharged using the same charger that came with your 360cam.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54440" y="1635918"/>
            <a:ext cx="4309727" cy="430972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4742137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Garmin Rechargeable Battery for VIRB 360</a:t>
            </a:r>
          </a:p>
        </p:txBody>
      </p:sp>
      <p:sp>
        <p:nvSpPr>
          <p:cNvPr id="3" name="Content Placeholder 2"/>
          <p:cNvSpPr>
            <a:spLocks noGrp="1"/>
          </p:cNvSpPr>
          <p:nvPr>
            <p:ph idx="1"/>
          </p:nvPr>
        </p:nvSpPr>
        <p:spPr>
          <a:xfrm>
            <a:off x="327607" y="1666079"/>
            <a:ext cx="6979444" cy="1534321"/>
          </a:xfrm>
        </p:spPr>
        <p:txBody>
          <a:bodyPr/>
          <a:lstStyle/>
          <a:p>
            <a:pPr algn="just"/>
            <a:r>
              <a:rPr lang="en-US" dirty="0"/>
              <a:t>This Garmin Rechargeable Battery is a replacement battery for the VIRB 360 camera. After a full charge, it will provide approximately 1 hour of continuous power.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0922" y="1666079"/>
            <a:ext cx="4141790" cy="414179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5765791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Power2000 Replacement Battery for Samsung Gear 360 VR Cam </a:t>
            </a:r>
          </a:p>
        </p:txBody>
      </p:sp>
      <p:sp>
        <p:nvSpPr>
          <p:cNvPr id="3" name="Content Placeholder 2"/>
          <p:cNvSpPr>
            <a:spLocks noGrp="1"/>
          </p:cNvSpPr>
          <p:nvPr>
            <p:ph idx="1"/>
          </p:nvPr>
        </p:nvSpPr>
        <p:spPr>
          <a:xfrm>
            <a:off x="646111" y="2000249"/>
            <a:ext cx="6897689" cy="4164807"/>
          </a:xfrm>
        </p:spPr>
        <p:txBody>
          <a:bodyPr/>
          <a:lstStyle/>
          <a:p>
            <a:pPr algn="just"/>
            <a:r>
              <a:rPr lang="en-US" dirty="0"/>
              <a:t>This is a 3.8V 1500mAh Battery from Power2000 for the Samsung Gear 360 VR Cam. It's a replacement for the Samsung EB-BC200ABK battery.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2000249"/>
            <a:ext cx="4029259" cy="402925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34065260"/>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794" y="311137"/>
            <a:ext cx="10199644" cy="967595"/>
          </a:xfrm>
        </p:spPr>
        <p:txBody>
          <a:bodyPr>
            <a:normAutofit/>
          </a:bodyPr>
          <a:lstStyle/>
          <a:p>
            <a:pPr marL="0" indent="0" algn="ctr">
              <a:buNone/>
            </a:pPr>
            <a:r>
              <a:rPr lang="en-US" sz="4000" dirty="0"/>
              <a:t>Insta360 PT854291-2S Pro Battery Pack</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4188" y="1278732"/>
            <a:ext cx="5157787" cy="515778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862101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Facebook 360</a:t>
            </a:r>
            <a:endParaRPr lang="en-US" dirty="0">
              <a:cs typeface="B Titr" panose="00000700000000000000" pitchFamily="2" charset="-78"/>
            </a:endParaRPr>
          </a:p>
        </p:txBody>
      </p:sp>
      <p:sp>
        <p:nvSpPr>
          <p:cNvPr id="3" name="Content Placeholder 2"/>
          <p:cNvSpPr>
            <a:spLocks noGrp="1"/>
          </p:cNvSpPr>
          <p:nvPr>
            <p:ph idx="1"/>
          </p:nvPr>
        </p:nvSpPr>
        <p:spPr>
          <a:xfrm>
            <a:off x="1104293" y="1268118"/>
            <a:ext cx="8946541" cy="1568682"/>
          </a:xfrm>
        </p:spPr>
        <p:txBody>
          <a:bodyPr>
            <a:normAutofit/>
          </a:bodyPr>
          <a:lstStyle/>
          <a:p>
            <a:pPr marL="0" indent="0" algn="just" rtl="1">
              <a:buNone/>
            </a:pPr>
            <a:r>
              <a:rPr lang="fa-IR" dirty="0" smtClean="0">
                <a:cs typeface="B Nazanin" panose="00000400000000000000" pitchFamily="2" charset="-78"/>
              </a:rPr>
              <a:t>یک مدل ویدئو نشان گذاری شده است که به دلیل تعامل مستقیم با محصولات نرم افزاری متا دیتای همراه دارد، این فرمت با آکیلیس ریفت سازگاری کامل دارد و از سوی برآورد می شود که به زودی در اینستاگرام و شبکه احتماعی </a:t>
            </a:r>
            <a:r>
              <a:rPr lang="en-US" dirty="0" err="1" smtClean="0">
                <a:cs typeface="B Nazanin" panose="00000400000000000000" pitchFamily="2" charset="-78"/>
              </a:rPr>
              <a:t>FaceBook</a:t>
            </a:r>
            <a:r>
              <a:rPr lang="en-US" dirty="0" smtClean="0">
                <a:cs typeface="B Nazanin" panose="00000400000000000000" pitchFamily="2" charset="-78"/>
              </a:rPr>
              <a:t> Spaces</a:t>
            </a:r>
            <a:r>
              <a:rPr lang="fa-IR" dirty="0" smtClean="0">
                <a:cs typeface="B Nazanin" panose="00000400000000000000" pitchFamily="2" charset="-78"/>
              </a:rPr>
              <a:t> نیز استفاده خواهد شد.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512" y="2392356"/>
            <a:ext cx="7199376" cy="35996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52000668"/>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2" y="2817300"/>
            <a:ext cx="9404723" cy="754576"/>
          </a:xfrm>
        </p:spPr>
        <p:txBody>
          <a:bodyPr/>
          <a:lstStyle/>
          <a:p>
            <a:pPr algn="ctr"/>
            <a:r>
              <a:rPr lang="fa-IR" dirty="0" smtClean="0">
                <a:cs typeface="B Titr" panose="00000700000000000000" pitchFamily="2" charset="-78"/>
              </a:rPr>
              <a:t>شارژر رسمی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9214166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360fly Magnetic Power Cradle for 360fly 4K </a:t>
            </a:r>
          </a:p>
        </p:txBody>
      </p:sp>
      <p:sp>
        <p:nvSpPr>
          <p:cNvPr id="3" name="Content Placeholder 2"/>
          <p:cNvSpPr>
            <a:spLocks noGrp="1"/>
          </p:cNvSpPr>
          <p:nvPr>
            <p:ph idx="1"/>
          </p:nvPr>
        </p:nvSpPr>
        <p:spPr>
          <a:xfrm>
            <a:off x="592932" y="1438555"/>
            <a:ext cx="6357938" cy="4519333"/>
          </a:xfrm>
        </p:spPr>
        <p:txBody>
          <a:bodyPr/>
          <a:lstStyle/>
          <a:p>
            <a:pPr algn="just" fontAlgn="base"/>
            <a:r>
              <a:rPr lang="en-US" i="1" dirty="0"/>
              <a:t>Charge your 360fly 4K Action Camera or transfer data from it to your computer with this dedicated </a:t>
            </a:r>
            <a:r>
              <a:rPr lang="en-US" b="1" i="1" dirty="0"/>
              <a:t>Magnetic Power Cradle</a:t>
            </a:r>
            <a:r>
              <a:rPr lang="en-US" i="1" dirty="0"/>
              <a:t> from </a:t>
            </a:r>
            <a:r>
              <a:rPr lang="en-US" b="1" i="1" dirty="0"/>
              <a:t>360fly</a:t>
            </a:r>
            <a:r>
              <a:rPr lang="en-US" i="1" dirty="0"/>
              <a:t>. Simply set the camera on top of the cradle, plug in a USB cable (not included), and route the cable to your USB source or computer, as desired.</a:t>
            </a:r>
          </a:p>
          <a:p>
            <a:pPr algn="just" fontAlgn="base"/>
            <a:r>
              <a:rPr lang="en-US" dirty="0"/>
              <a:t>This Power Cradle is designed specifically for the 360fly 4K Action Camera and does not support the 360fly HD.</a:t>
            </a:r>
          </a:p>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67550" y="1438555"/>
            <a:ext cx="4425156" cy="44251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8324085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00763" y="1453357"/>
            <a:ext cx="4814887" cy="4814887"/>
          </a:xfrm>
        </p:spPr>
      </p:pic>
      <p:sp>
        <p:nvSpPr>
          <p:cNvPr id="5" name="Content Placeholder 2"/>
          <p:cNvSpPr txBox="1">
            <a:spLocks/>
          </p:cNvSpPr>
          <p:nvPr/>
        </p:nvSpPr>
        <p:spPr>
          <a:xfrm>
            <a:off x="500062" y="582599"/>
            <a:ext cx="10199644" cy="96759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3200" dirty="0"/>
              <a:t>Insta360 Charging Station for Pro Batteries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0520510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00075" y="303993"/>
            <a:ext cx="10199644" cy="967595"/>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sz="4400" dirty="0"/>
              <a:t>Watson Mini Duo Charger for Samsung Gear 360 VR Batteries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6213" y="1885951"/>
            <a:ext cx="4596606" cy="4596606"/>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7905086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97426"/>
          </a:xfrm>
        </p:spPr>
        <p:txBody>
          <a:bodyPr/>
          <a:lstStyle/>
          <a:p>
            <a:pPr algn="ctr"/>
            <a:r>
              <a:rPr lang="en-US" sz="3600" dirty="0"/>
              <a:t>Core SWX VR Hub with Car Lighter Plug</a:t>
            </a:r>
          </a:p>
        </p:txBody>
      </p:sp>
      <p:sp>
        <p:nvSpPr>
          <p:cNvPr id="3" name="Content Placeholder 2"/>
          <p:cNvSpPr>
            <a:spLocks noGrp="1"/>
          </p:cNvSpPr>
          <p:nvPr>
            <p:ph idx="1"/>
          </p:nvPr>
        </p:nvSpPr>
        <p:spPr>
          <a:xfrm>
            <a:off x="584015" y="1400157"/>
            <a:ext cx="6974073" cy="5172093"/>
          </a:xfrm>
        </p:spPr>
        <p:txBody>
          <a:bodyPr>
            <a:normAutofit fontScale="92500" lnSpcReduction="20000"/>
          </a:bodyPr>
          <a:lstStyle/>
          <a:p>
            <a:pPr algn="just"/>
            <a:r>
              <a:rPr lang="en-US" dirty="0"/>
              <a:t>The Core SWX VR Hub with Car Lighter Plug is a clamp-on power distribution adapter for 360 camera arrays. It offers 8 USB ports for powering up to 8 cameras, and it features a car lighter plug on a 4 </a:t>
            </a:r>
            <a:r>
              <a:rPr lang="en-US" dirty="0" err="1"/>
              <a:t>ft</a:t>
            </a:r>
            <a:r>
              <a:rPr lang="en-US" dirty="0"/>
              <a:t> cable for connecting to a car lighter for power. It's designed to secure to monopods, tripod legs, and other supports up to 1.75" in diameter</a:t>
            </a:r>
            <a:r>
              <a:rPr lang="en-US" dirty="0" smtClean="0"/>
              <a:t>.</a:t>
            </a:r>
            <a:endParaRPr lang="en-US" dirty="0"/>
          </a:p>
          <a:p>
            <a:pPr algn="just"/>
            <a:r>
              <a:rPr lang="en-US" dirty="0"/>
              <a:t>The USB ports deliver up to 5V of power each, which is enough to both power and charge the connected cameras. The Hub also has a D-Tap port next to the USB ports for powering additional accessories</a:t>
            </a:r>
            <a:r>
              <a:rPr lang="en-US" dirty="0" smtClean="0"/>
              <a:t>.</a:t>
            </a:r>
            <a:endParaRPr lang="en-US" dirty="0"/>
          </a:p>
          <a:p>
            <a:pPr marL="0" indent="0" algn="just">
              <a:buNone/>
            </a:pPr>
            <a:r>
              <a:rPr lang="en-US" dirty="0"/>
              <a:t>Key Features</a:t>
            </a:r>
          </a:p>
          <a:p>
            <a:pPr algn="just"/>
            <a:r>
              <a:rPr lang="en-US" dirty="0"/>
              <a:t>Clamp-on power distribution adapter for 360 spherical VR camera arrays</a:t>
            </a:r>
          </a:p>
          <a:p>
            <a:pPr algn="just"/>
            <a:r>
              <a:rPr lang="en-US" dirty="0"/>
              <a:t>8 USB ports</a:t>
            </a:r>
          </a:p>
          <a:p>
            <a:pPr algn="just"/>
            <a:r>
              <a:rPr lang="en-US" dirty="0"/>
              <a:t>Car Lighter Plug power source connector on a 4 </a:t>
            </a:r>
            <a:r>
              <a:rPr lang="en-US" dirty="0" err="1"/>
              <a:t>ft</a:t>
            </a:r>
            <a:r>
              <a:rPr lang="en-US" dirty="0"/>
              <a:t> cable</a:t>
            </a:r>
          </a:p>
          <a:p>
            <a:pPr algn="just"/>
            <a:r>
              <a:rPr lang="en-US" dirty="0"/>
              <a:t>D-Tap port for accessories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1606" y="1853247"/>
            <a:ext cx="4032250" cy="40322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2481752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err="1"/>
              <a:t>IndiPRO</a:t>
            </a:r>
            <a:r>
              <a:rPr lang="en-US" sz="3200" dirty="0"/>
              <a:t> Tools Regulation Power Cable for GoPro Omni (10')</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225" y="1597026"/>
            <a:ext cx="4976202" cy="497620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5936139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err="1"/>
              <a:t>IndiPRO</a:t>
            </a:r>
            <a:r>
              <a:rPr lang="en-US" sz="3600" dirty="0"/>
              <a:t> Tools V-Mount Battery Plate for GoPro Omni</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7494" y="1721644"/>
            <a:ext cx="4753768" cy="475376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583024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err="1"/>
              <a:t>IndiPRO</a:t>
            </a:r>
            <a:r>
              <a:rPr lang="en-US" sz="3200" dirty="0"/>
              <a:t> Tools Regulation Power Cable for GoPro Omni (10') </a:t>
            </a:r>
          </a:p>
        </p:txBody>
      </p:sp>
      <p:sp>
        <p:nvSpPr>
          <p:cNvPr id="3" name="Content Placeholder 2"/>
          <p:cNvSpPr>
            <a:spLocks noGrp="1"/>
          </p:cNvSpPr>
          <p:nvPr>
            <p:ph idx="1"/>
          </p:nvPr>
        </p:nvSpPr>
        <p:spPr/>
        <p:txBody>
          <a:bodyPr/>
          <a:lstStyle/>
          <a:p>
            <a:r>
              <a:rPr lang="en-US" dirty="0"/>
              <a:t>Package Weight	1.0 </a:t>
            </a:r>
            <a:r>
              <a:rPr lang="en-US" dirty="0" err="1"/>
              <a:t>lb</a:t>
            </a:r>
            <a:endParaRPr lang="en-US" dirty="0"/>
          </a:p>
          <a:p>
            <a:r>
              <a:rPr lang="en-US" dirty="0"/>
              <a:t>Box Dimensions (</a:t>
            </a:r>
            <a:r>
              <a:rPr lang="en-US" dirty="0" err="1"/>
              <a:t>LxWxH</a:t>
            </a:r>
            <a:r>
              <a:rPr lang="en-US" dirty="0"/>
              <a:t>)	11.0 x 5.0 x 2.0"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08030" y="1942120"/>
            <a:ext cx="4590441" cy="459044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60203348"/>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SWX VR Hub with D-Tap</a:t>
            </a:r>
          </a:p>
        </p:txBody>
      </p:sp>
      <p:sp>
        <p:nvSpPr>
          <p:cNvPr id="3" name="Content Placeholder 2"/>
          <p:cNvSpPr>
            <a:spLocks noGrp="1"/>
          </p:cNvSpPr>
          <p:nvPr>
            <p:ph idx="1"/>
          </p:nvPr>
        </p:nvSpPr>
        <p:spPr>
          <a:xfrm>
            <a:off x="724694" y="1431411"/>
            <a:ext cx="7369176" cy="5055114"/>
          </a:xfrm>
        </p:spPr>
        <p:txBody>
          <a:bodyPr>
            <a:normAutofit/>
          </a:bodyPr>
          <a:lstStyle/>
          <a:p>
            <a:pPr algn="just"/>
            <a:r>
              <a:rPr lang="en-US" dirty="0"/>
              <a:t>The Core SWX VR Hub with D-Tap is a clamp-on power distribution adapter for 360 camera arrays. It offers 8 USB ports for powering up to 8 cameras, and it features a D-Tap connector on a 4 </a:t>
            </a:r>
            <a:r>
              <a:rPr lang="en-US" dirty="0" err="1"/>
              <a:t>ft</a:t>
            </a:r>
            <a:r>
              <a:rPr lang="en-US" dirty="0"/>
              <a:t> cable for connecting to a D-Tap source for power. It's designed to secure to monopods, tripod legs, and other supports up to 1.75" in diameter</a:t>
            </a:r>
            <a:r>
              <a:rPr lang="en-US" dirty="0" smtClean="0"/>
              <a:t>.</a:t>
            </a:r>
            <a:endParaRPr lang="en-US" dirty="0"/>
          </a:p>
          <a:p>
            <a:pPr algn="just"/>
            <a:r>
              <a:rPr lang="en-US" dirty="0"/>
              <a:t>The USB ports deliver up to 5V of power each, which is enough to both power and charge the connected cameras. The Hub also has a D-Tap port next to the USB ports for powering additional accessories</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84328" y="1022367"/>
            <a:ext cx="2674591" cy="26745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4328" y="3796348"/>
            <a:ext cx="2690177" cy="269017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1326182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052918"/>
            <a:ext cx="8946541" cy="2733395"/>
          </a:xfrm>
        </p:spPr>
        <p:txBody>
          <a:bodyPr/>
          <a:lstStyle/>
          <a:p>
            <a:pPr marL="0" indent="0">
              <a:buNone/>
            </a:pPr>
            <a:r>
              <a:rPr lang="en-US" dirty="0"/>
              <a:t>Key Features</a:t>
            </a:r>
          </a:p>
          <a:p>
            <a:r>
              <a:rPr lang="en-US" dirty="0"/>
              <a:t>Clamp-on power distribution adapter for 360 spherical VR camera arrays</a:t>
            </a:r>
          </a:p>
          <a:p>
            <a:r>
              <a:rPr lang="en-US" dirty="0"/>
              <a:t>8 USB ports</a:t>
            </a:r>
          </a:p>
          <a:p>
            <a:r>
              <a:rPr lang="en-US" dirty="0"/>
              <a:t>D-Tap power source connector on a 4 </a:t>
            </a:r>
            <a:r>
              <a:rPr lang="en-US" dirty="0" err="1"/>
              <a:t>ft</a:t>
            </a:r>
            <a:r>
              <a:rPr lang="en-US" dirty="0"/>
              <a:t> cable</a:t>
            </a:r>
          </a:p>
          <a:p>
            <a:r>
              <a:rPr lang="en-US" dirty="0"/>
              <a:t>D-Tap port for accessories</a:t>
            </a:r>
          </a:p>
          <a:p>
            <a:pPr marL="0" indent="0">
              <a:buNone/>
            </a:pP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7511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Youtube</a:t>
            </a:r>
            <a:r>
              <a:rPr lang="en-US" dirty="0" smtClean="0">
                <a:cs typeface="B Titr" panose="00000700000000000000" pitchFamily="2" charset="-78"/>
              </a:rPr>
              <a:t> 360</a:t>
            </a:r>
            <a:endParaRPr lang="en-US" dirty="0">
              <a:cs typeface="B Titr" panose="00000700000000000000" pitchFamily="2" charset="-78"/>
            </a:endParaRPr>
          </a:p>
        </p:txBody>
      </p:sp>
      <p:sp>
        <p:nvSpPr>
          <p:cNvPr id="3" name="Content Placeholder 2"/>
          <p:cNvSpPr>
            <a:spLocks noGrp="1"/>
          </p:cNvSpPr>
          <p:nvPr>
            <p:ph idx="1"/>
          </p:nvPr>
        </p:nvSpPr>
        <p:spPr>
          <a:xfrm>
            <a:off x="1104293" y="1268118"/>
            <a:ext cx="8946541" cy="1568682"/>
          </a:xfrm>
        </p:spPr>
        <p:txBody>
          <a:bodyPr>
            <a:normAutofit/>
          </a:bodyPr>
          <a:lstStyle/>
          <a:p>
            <a:pPr marL="0" indent="0" algn="just" rtl="1">
              <a:buNone/>
            </a:pPr>
            <a:r>
              <a:rPr lang="fa-IR" dirty="0" smtClean="0">
                <a:cs typeface="B Nazanin" panose="00000400000000000000" pitchFamily="2" charset="-78"/>
              </a:rPr>
              <a:t>آخرین و جدیدترین فرمت ارائه شده برای وی آر است که در 23 ژوئن 2017 توسط یوتیوب رو نمایی شد و به </a:t>
            </a:r>
            <a:r>
              <a:rPr lang="en-US" dirty="0" smtClean="0">
                <a:cs typeface="B Nazanin" panose="00000400000000000000" pitchFamily="2" charset="-78"/>
              </a:rPr>
              <a:t>3d Virtual Video </a:t>
            </a:r>
            <a:r>
              <a:rPr lang="fa-IR" dirty="0" smtClean="0">
                <a:cs typeface="B Nazanin" panose="00000400000000000000" pitchFamily="2" charset="-78"/>
              </a:rPr>
              <a:t> یا </a:t>
            </a:r>
            <a:r>
              <a:rPr lang="en-US" dirty="0" smtClean="0">
                <a:cs typeface="B Nazanin" panose="00000400000000000000" pitchFamily="2" charset="-78"/>
              </a:rPr>
              <a:t>VR Video</a:t>
            </a:r>
            <a:r>
              <a:rPr lang="fa-IR" dirty="0" smtClean="0">
                <a:cs typeface="B Nazanin" panose="00000400000000000000" pitchFamily="2" charset="-78"/>
              </a:rPr>
              <a:t> موسوم شد که در اصل ترکیبی از نمای استروسکوپی و </a:t>
            </a:r>
            <a:r>
              <a:rPr lang="en-US" dirty="0" smtClean="0">
                <a:cs typeface="B Nazanin" panose="00000400000000000000" pitchFamily="2" charset="-78"/>
              </a:rPr>
              <a:t>VR</a:t>
            </a:r>
            <a:r>
              <a:rPr lang="fa-IR" dirty="0" smtClean="0">
                <a:cs typeface="B Nazanin" panose="00000400000000000000" pitchFamily="2" charset="-78"/>
              </a:rPr>
              <a:t> است به این صورت که تصویر چه در حالت پانوراما و چه در حالت </a:t>
            </a:r>
            <a:r>
              <a:rPr lang="en-US" dirty="0" smtClean="0">
                <a:cs typeface="B Nazanin" panose="00000400000000000000" pitchFamily="2" charset="-78"/>
              </a:rPr>
              <a:t>Side By Side</a:t>
            </a:r>
            <a:r>
              <a:rPr lang="fa-IR" dirty="0" smtClean="0">
                <a:cs typeface="B Nazanin" panose="00000400000000000000" pitchFamily="2" charset="-78"/>
              </a:rPr>
              <a:t> به صورت اسروستکوپی (آبی – قرمز ، قرمز – سبز) رندر می شود.</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5912" y="2737956"/>
            <a:ext cx="7199376" cy="35996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61800541"/>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SWX VR Hub with XLR</a:t>
            </a:r>
          </a:p>
        </p:txBody>
      </p:sp>
      <p:sp>
        <p:nvSpPr>
          <p:cNvPr id="3" name="Content Placeholder 2"/>
          <p:cNvSpPr>
            <a:spLocks noGrp="1"/>
          </p:cNvSpPr>
          <p:nvPr>
            <p:ph idx="1"/>
          </p:nvPr>
        </p:nvSpPr>
        <p:spPr>
          <a:xfrm>
            <a:off x="646111" y="1521320"/>
            <a:ext cx="8112127" cy="4850905"/>
          </a:xfrm>
        </p:spPr>
        <p:txBody>
          <a:bodyPr>
            <a:normAutofit fontScale="92500" lnSpcReduction="20000"/>
          </a:bodyPr>
          <a:lstStyle/>
          <a:p>
            <a:pPr algn="just"/>
            <a:r>
              <a:rPr lang="en-US" dirty="0"/>
              <a:t>The Core SWX VR Hub with XLR is a clamp-on power distribution adapter for 360 camera arrays. It offers 8 USB ports for powering up to 8 cameras, and it features a 4-pin XLR connector on a 4 </a:t>
            </a:r>
            <a:r>
              <a:rPr lang="en-US" dirty="0" err="1"/>
              <a:t>ft</a:t>
            </a:r>
            <a:r>
              <a:rPr lang="en-US" dirty="0"/>
              <a:t> cable for connecting to an XLR source for power. It's designed to secure to monopods, tripod legs, and other supports up to 1.75" in diameter</a:t>
            </a:r>
            <a:r>
              <a:rPr lang="en-US" dirty="0" smtClean="0"/>
              <a:t>.</a:t>
            </a:r>
            <a:endParaRPr lang="en-US" dirty="0"/>
          </a:p>
          <a:p>
            <a:pPr algn="just"/>
            <a:r>
              <a:rPr lang="en-US" dirty="0"/>
              <a:t>The USB ports deliver up to 5V of power each, which is enough to both power and charge the connected cameras. The Hub also has a D-Tap port next to the USB ports for powering additional accessories</a:t>
            </a:r>
            <a:r>
              <a:rPr lang="en-US" dirty="0" smtClean="0"/>
              <a:t>.</a:t>
            </a:r>
            <a:endParaRPr lang="en-US" dirty="0"/>
          </a:p>
          <a:p>
            <a:pPr marL="0" indent="0">
              <a:buNone/>
            </a:pPr>
            <a:r>
              <a:rPr lang="en-US" dirty="0"/>
              <a:t>Key Features</a:t>
            </a:r>
          </a:p>
          <a:p>
            <a:r>
              <a:rPr lang="en-US" dirty="0"/>
              <a:t>Clamp-on power distribution adapter for 360 spherical VR camera arrays</a:t>
            </a:r>
          </a:p>
          <a:p>
            <a:r>
              <a:rPr lang="en-US" dirty="0"/>
              <a:t>8 USB ports</a:t>
            </a:r>
          </a:p>
          <a:p>
            <a:r>
              <a:rPr lang="en-US" dirty="0"/>
              <a:t>XLR power source connector on a 4 </a:t>
            </a:r>
            <a:r>
              <a:rPr lang="en-US" dirty="0" err="1"/>
              <a:t>ft</a:t>
            </a:r>
            <a:r>
              <a:rPr lang="en-US" dirty="0"/>
              <a:t> cable</a:t>
            </a:r>
          </a:p>
          <a:p>
            <a:r>
              <a:rPr lang="en-US" dirty="0"/>
              <a:t>D-Tap port for accessories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316" y="744099"/>
            <a:ext cx="2874962" cy="28749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316" y="3818731"/>
            <a:ext cx="2876419" cy="2876419"/>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5120846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33132"/>
          </a:xfrm>
        </p:spPr>
        <p:txBody>
          <a:bodyPr/>
          <a:lstStyle/>
          <a:p>
            <a:pPr algn="ctr"/>
            <a:r>
              <a:rPr lang="en-US" sz="4000" dirty="0"/>
              <a:t>Core SWX VR Hub with XLR &amp; AC Plug</a:t>
            </a:r>
          </a:p>
        </p:txBody>
      </p:sp>
      <p:sp>
        <p:nvSpPr>
          <p:cNvPr id="3" name="Content Placeholder 2"/>
          <p:cNvSpPr>
            <a:spLocks noGrp="1"/>
          </p:cNvSpPr>
          <p:nvPr>
            <p:ph idx="1"/>
          </p:nvPr>
        </p:nvSpPr>
        <p:spPr>
          <a:xfrm>
            <a:off x="696118" y="1524281"/>
            <a:ext cx="6197601" cy="4790794"/>
          </a:xfrm>
        </p:spPr>
        <p:txBody>
          <a:bodyPr>
            <a:normAutofit fontScale="85000" lnSpcReduction="10000"/>
          </a:bodyPr>
          <a:lstStyle/>
          <a:p>
            <a:r>
              <a:rPr lang="en-US" dirty="0"/>
              <a:t>The Core SWX VR Hub is a clamp-on power distribution adapter for 360 camera arrays. It offers 8 USB ports for simultaneously powering up to 8 cameras</a:t>
            </a:r>
            <a:r>
              <a:rPr lang="en-US" dirty="0" smtClean="0"/>
              <a:t>.</a:t>
            </a:r>
            <a:endParaRPr lang="en-US" dirty="0"/>
          </a:p>
          <a:p>
            <a:r>
              <a:rPr lang="en-US" dirty="0"/>
              <a:t>This XLR &amp; AC Plug version features a 4-pin XLR connector extending from it a few inches, and includes an AC power adapter that connects to the XLR connector. The power adapter provides a 2-prong AC plug for connecting to a wall outlet. You have the choice of using either the XLR connector or AC plug for connecting to a power source. When using the AC power adapter, the combined cable length from the Hub to the AC plug is 4 ft</a:t>
            </a:r>
            <a:r>
              <a:rPr lang="en-US" dirty="0" smtClean="0"/>
              <a:t>.</a:t>
            </a:r>
            <a:endParaRPr lang="en-US" dirty="0"/>
          </a:p>
          <a:p>
            <a:r>
              <a:rPr lang="en-US" dirty="0"/>
              <a:t>The Hub is designed to secure to monopods, tripod legs, and other supports up to 1.75" in diameter. The USB ports deliver up to 5V of power each, which is enough to both power and charge the connected cameras. The Hub also has a D-Tap port next to the USB ports for powering additional accessories</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2306" y="1704181"/>
            <a:ext cx="4684711" cy="468471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827670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a:t>Key Features</a:t>
            </a:r>
          </a:p>
          <a:p>
            <a:r>
              <a:rPr lang="en-US" sz="1800" dirty="0"/>
              <a:t>Clamp-on power distribution adapter for 360 spherical VR camera arrays</a:t>
            </a:r>
          </a:p>
          <a:p>
            <a:r>
              <a:rPr lang="en-US" dirty="0"/>
              <a:t>8 USB ports</a:t>
            </a:r>
          </a:p>
          <a:p>
            <a:r>
              <a:rPr lang="en-US" dirty="0"/>
              <a:t>4-pin XLR and 2-prong AC power source connectors</a:t>
            </a:r>
          </a:p>
          <a:p>
            <a:r>
              <a:rPr lang="en-US" dirty="0"/>
              <a:t>4 </a:t>
            </a:r>
            <a:r>
              <a:rPr lang="en-US" dirty="0" err="1"/>
              <a:t>ft</a:t>
            </a:r>
            <a:r>
              <a:rPr lang="en-US" dirty="0"/>
              <a:t> combined cable length</a:t>
            </a:r>
          </a:p>
          <a:p>
            <a:r>
              <a:rPr lang="en-US" dirty="0"/>
              <a:t>D-Tap port for accessories</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02150113"/>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a:t>Core SWX Regulation Power Cable for GoPro Omni</a:t>
            </a:r>
          </a:p>
        </p:txBody>
      </p:sp>
      <p:sp>
        <p:nvSpPr>
          <p:cNvPr id="3" name="Content Placeholder 2"/>
          <p:cNvSpPr>
            <a:spLocks noGrp="1"/>
          </p:cNvSpPr>
          <p:nvPr>
            <p:ph idx="1"/>
          </p:nvPr>
        </p:nvSpPr>
        <p:spPr>
          <a:xfrm>
            <a:off x="631640" y="1481418"/>
            <a:ext cx="6490679" cy="4647920"/>
          </a:xfrm>
        </p:spPr>
        <p:txBody>
          <a:bodyPr/>
          <a:lstStyle/>
          <a:p>
            <a:pPr algn="just"/>
            <a:r>
              <a:rPr lang="en-US" dirty="0"/>
              <a:t>Power the GoPro Omni from batteries with a standard D-Tap connector</a:t>
            </a:r>
            <a:r>
              <a:rPr lang="en-US" dirty="0" smtClean="0"/>
              <a:t>.</a:t>
            </a:r>
            <a:endParaRPr lang="fa-IR" dirty="0" smtClean="0"/>
          </a:p>
          <a:p>
            <a:pPr algn="just"/>
            <a:r>
              <a:rPr lang="en-US" dirty="0" smtClean="0"/>
              <a:t> </a:t>
            </a:r>
            <a:r>
              <a:rPr lang="en-US" dirty="0"/>
              <a:t>This Regulation Power Cable from Core SWX converts 11-17V of input power to 5.2V, 8A max output appropriate for the Omni and enough to power the Omni and charge the HERO4 batteries simultaneously. The cabling is shielded and measures 10 </a:t>
            </a:r>
            <a:r>
              <a:rPr lang="en-US" dirty="0" err="1"/>
              <a:t>ft</a:t>
            </a:r>
            <a:r>
              <a:rPr lang="en-US" dirty="0"/>
              <a:t> long to accommodate most applications. It also features power and error LED indicators to warn of power and/or system failure.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9343" y="1693068"/>
            <a:ext cx="4257675" cy="42576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0343435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611701"/>
          </a:xfrm>
        </p:spPr>
        <p:txBody>
          <a:bodyPr/>
          <a:lstStyle/>
          <a:p>
            <a:pPr algn="ctr"/>
            <a:r>
              <a:rPr lang="en-US" sz="3200" dirty="0"/>
              <a:t>GIROPTIC 360cam </a:t>
            </a:r>
            <a:r>
              <a:rPr lang="en-US" sz="3200" dirty="0" err="1"/>
              <a:t>PoE</a:t>
            </a:r>
            <a:r>
              <a:rPr lang="en-US" sz="3200" dirty="0"/>
              <a:t> Ethernet Adapter Base</a:t>
            </a:r>
          </a:p>
        </p:txBody>
      </p:sp>
      <p:sp>
        <p:nvSpPr>
          <p:cNvPr id="3" name="Content Placeholder 2"/>
          <p:cNvSpPr>
            <a:spLocks noGrp="1"/>
          </p:cNvSpPr>
          <p:nvPr>
            <p:ph idx="1"/>
          </p:nvPr>
        </p:nvSpPr>
        <p:spPr>
          <a:xfrm>
            <a:off x="135731" y="1348862"/>
            <a:ext cx="6888957" cy="4819369"/>
          </a:xfrm>
        </p:spPr>
        <p:txBody>
          <a:bodyPr>
            <a:normAutofit fontScale="92500" lnSpcReduction="10000"/>
          </a:bodyPr>
          <a:lstStyle/>
          <a:p>
            <a:pPr algn="just"/>
            <a:r>
              <a:rPr lang="en-US" sz="1800" dirty="0"/>
              <a:t>The 360cam </a:t>
            </a:r>
            <a:r>
              <a:rPr lang="en-US" sz="1800" dirty="0" err="1"/>
              <a:t>PoE</a:t>
            </a:r>
            <a:r>
              <a:rPr lang="en-US" sz="1800" dirty="0"/>
              <a:t> Ethernet Adapter Base from Giroptic enables you to live stream spherical video footage from your Giroptic 360cam. This adapter connects to the 360cam in lieu of the battery base, maintaining the 360cam's compact form. Connecting to a server via Ethernet cable (not included), the </a:t>
            </a:r>
            <a:r>
              <a:rPr lang="en-US" sz="1800" dirty="0" err="1"/>
              <a:t>PoE</a:t>
            </a:r>
            <a:r>
              <a:rPr lang="en-US" sz="1800" dirty="0"/>
              <a:t> Adapter Base makes the 360cam suited to streaming live events and for live surveillance setups</a:t>
            </a:r>
            <a:r>
              <a:rPr lang="en-US" sz="1800" dirty="0" smtClean="0"/>
              <a:t>.</a:t>
            </a:r>
            <a:endParaRPr lang="en-US" sz="1800" dirty="0"/>
          </a:p>
          <a:p>
            <a:pPr algn="just"/>
            <a:r>
              <a:rPr lang="en-US" sz="1800" dirty="0"/>
              <a:t>Features include an RTSP streaming protocol, a mini-jack for professional audio input, and compatibility with Power over Ethernet (</a:t>
            </a:r>
            <a:r>
              <a:rPr lang="en-US" sz="1800" dirty="0" err="1"/>
              <a:t>PoE</a:t>
            </a:r>
            <a:r>
              <a:rPr lang="en-US" sz="1800" dirty="0"/>
              <a:t>) injectors. Like the Giroptic 360cam, the </a:t>
            </a:r>
            <a:r>
              <a:rPr lang="en-US" sz="1800" dirty="0" err="1"/>
              <a:t>PoE</a:t>
            </a:r>
            <a:r>
              <a:rPr lang="en-US" sz="1800" dirty="0"/>
              <a:t> Ethernet Adapter is constructed with a magnesium alloy and rubber body</a:t>
            </a:r>
            <a:r>
              <a:rPr lang="en-US" sz="1800" dirty="0" smtClean="0"/>
              <a:t>.</a:t>
            </a:r>
            <a:endParaRPr lang="en-US" sz="1800" dirty="0"/>
          </a:p>
          <a:p>
            <a:r>
              <a:rPr lang="en-US" sz="1800" dirty="0"/>
              <a:t>2048 x 1024/30 fps spherical video streaming</a:t>
            </a:r>
          </a:p>
          <a:p>
            <a:r>
              <a:rPr lang="en-US" sz="1800" dirty="0" err="1"/>
              <a:t>Equirectangular</a:t>
            </a:r>
            <a:r>
              <a:rPr lang="en-US" sz="1800" dirty="0"/>
              <a:t> aspect ratio (360° x 300°)</a:t>
            </a:r>
          </a:p>
          <a:p>
            <a:r>
              <a:rPr lang="en-US" sz="1800" dirty="0"/>
              <a:t>Mini-jack audio port enables professional audio input</a:t>
            </a:r>
          </a:p>
          <a:p>
            <a:r>
              <a:rPr lang="en-US" sz="1800" dirty="0"/>
              <a:t>Compatible with 48V 802.3af and 802.3at </a:t>
            </a:r>
            <a:r>
              <a:rPr lang="en-US" sz="1800" dirty="0" err="1"/>
              <a:t>PoE</a:t>
            </a:r>
            <a:r>
              <a:rPr lang="en-US" sz="1800" dirty="0"/>
              <a:t> injectors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4687" y="1457325"/>
            <a:ext cx="4710906" cy="471090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6182850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VSN Mobil V.360 Desktop Docking Station </a:t>
            </a:r>
          </a:p>
        </p:txBody>
      </p:sp>
      <p:sp>
        <p:nvSpPr>
          <p:cNvPr id="3" name="Content Placeholder 2"/>
          <p:cNvSpPr>
            <a:spLocks noGrp="1"/>
          </p:cNvSpPr>
          <p:nvPr>
            <p:ph idx="1"/>
          </p:nvPr>
        </p:nvSpPr>
        <p:spPr>
          <a:xfrm>
            <a:off x="646112" y="1417125"/>
            <a:ext cx="6883402" cy="4369314"/>
          </a:xfrm>
        </p:spPr>
        <p:txBody>
          <a:bodyPr>
            <a:normAutofit fontScale="92500" lnSpcReduction="20000"/>
          </a:bodyPr>
          <a:lstStyle/>
          <a:p>
            <a:pPr algn="just"/>
            <a:r>
              <a:rPr lang="en-US" dirty="0"/>
              <a:t>The V.360 Desktop Docking Station, from VSN Mobil, features an aluminum mounting external base, USB 3.0 cable, and wall charger that allows you to provide continuous power to your V.360 camera, making it ideal for applications such as home monitoring and video conferencing. Plugging the V.360 into the wall adapter also charges the internal battery. With the camera connected to the dock, you can fully access the V.360's functions to view the camera's live feed, record videos, or capture photos with no impact on the camera's battery life. Because the docking station provides pass-through access to the camera's USB port, you can still transfer stored content to your computer via the USB 3.0 cable when not connected to the wall adapter. The dock also allows access to the V.360's HDMI port, letting you playback videos or view photos directly onto a connected HDTV or monitor.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1814" y="1417124"/>
            <a:ext cx="3890682" cy="389068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667858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97413"/>
          </a:xfrm>
        </p:spPr>
        <p:txBody>
          <a:bodyPr/>
          <a:lstStyle/>
          <a:p>
            <a:pPr algn="ctr"/>
            <a:r>
              <a:rPr lang="en-US" sz="3200" dirty="0"/>
              <a:t>Garmin Powered Tripod Mount for VIRB 360</a:t>
            </a:r>
          </a:p>
        </p:txBody>
      </p:sp>
      <p:sp>
        <p:nvSpPr>
          <p:cNvPr id="3" name="Content Placeholder 2"/>
          <p:cNvSpPr>
            <a:spLocks noGrp="1"/>
          </p:cNvSpPr>
          <p:nvPr>
            <p:ph idx="1"/>
          </p:nvPr>
        </p:nvSpPr>
        <p:spPr>
          <a:xfrm>
            <a:off x="675296" y="1374262"/>
            <a:ext cx="6118410" cy="4490758"/>
          </a:xfrm>
        </p:spPr>
        <p:txBody>
          <a:bodyPr/>
          <a:lstStyle/>
          <a:p>
            <a:pPr algn="just"/>
            <a:r>
              <a:rPr lang="en-US" dirty="0"/>
              <a:t>Keep your VIRB 360 secured and powered while retaining water resistance with this Powered Marine Mount from Garmin. The base itself is rated IPX7 for water resistance and features an integrated 6' USB cable for plugging into a power source. This tripod mount can also be secured to VIRB mounting accessories for versatile placement.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2330" y="1466057"/>
            <a:ext cx="4398963" cy="43989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7346634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2" y="2817300"/>
            <a:ext cx="9404723" cy="754576"/>
          </a:xfrm>
        </p:spPr>
        <p:txBody>
          <a:bodyPr/>
          <a:lstStyle/>
          <a:p>
            <a:pPr algn="ctr"/>
            <a:r>
              <a:rPr lang="fa-IR" dirty="0" smtClean="0">
                <a:cs typeface="B Titr" panose="00000700000000000000" pitchFamily="2" charset="-78"/>
              </a:rPr>
              <a:t>گیره، سه پایه، نگهدارنده</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7778248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2" y="2817300"/>
            <a:ext cx="9404723" cy="754576"/>
          </a:xfrm>
        </p:spPr>
        <p:txBody>
          <a:bodyPr/>
          <a:lstStyle/>
          <a:p>
            <a:pPr algn="ctr"/>
            <a:r>
              <a:rPr lang="fa-IR" dirty="0" smtClean="0">
                <a:cs typeface="B Titr" panose="00000700000000000000" pitchFamily="2" charset="-78"/>
              </a:rPr>
              <a:t>پایه ، سه پایه</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7414301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Garmin Powered Marine Mount for VIRB 360 </a:t>
            </a:r>
          </a:p>
        </p:txBody>
      </p:sp>
      <p:sp>
        <p:nvSpPr>
          <p:cNvPr id="3" name="Content Placeholder 2"/>
          <p:cNvSpPr>
            <a:spLocks noGrp="1"/>
          </p:cNvSpPr>
          <p:nvPr>
            <p:ph idx="1"/>
          </p:nvPr>
        </p:nvSpPr>
        <p:spPr>
          <a:xfrm>
            <a:off x="524669" y="1896551"/>
            <a:ext cx="6290470" cy="4347087"/>
          </a:xfrm>
        </p:spPr>
        <p:txBody>
          <a:bodyPr>
            <a:normAutofit/>
          </a:bodyPr>
          <a:lstStyle/>
          <a:p>
            <a:pPr algn="just"/>
            <a:r>
              <a:rPr lang="en-US" sz="1800" dirty="0"/>
              <a:t>Keep your VIRB 360 secured and powered while retaining water resistance with this Powered Marine Mount from Garmin. The base itself is rated IPX7 for water resistance and features an integrated 10' bare-wire cable for directly connecting to a DC power source.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0913" y="1993106"/>
            <a:ext cx="3800474" cy="380047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68912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Unity Interactive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3969" y="1373981"/>
            <a:ext cx="8796865" cy="494823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83465638"/>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836" y="409855"/>
            <a:ext cx="9404723" cy="833158"/>
          </a:xfrm>
        </p:spPr>
        <p:txBody>
          <a:bodyPr/>
          <a:lstStyle/>
          <a:p>
            <a:pPr algn="ctr"/>
            <a:r>
              <a:rPr lang="en-US" dirty="0"/>
              <a:t>Impact VR Compatible Stand Kit</a:t>
            </a:r>
          </a:p>
        </p:txBody>
      </p:sp>
      <p:sp>
        <p:nvSpPr>
          <p:cNvPr id="3" name="Content Placeholder 2"/>
          <p:cNvSpPr>
            <a:spLocks noGrp="1"/>
          </p:cNvSpPr>
          <p:nvPr>
            <p:ph idx="1"/>
          </p:nvPr>
        </p:nvSpPr>
        <p:spPr>
          <a:xfrm>
            <a:off x="681830" y="1314450"/>
            <a:ext cx="6161883" cy="4922045"/>
          </a:xfrm>
        </p:spPr>
        <p:txBody>
          <a:bodyPr>
            <a:noAutofit/>
          </a:bodyPr>
          <a:lstStyle/>
          <a:p>
            <a:pPr marL="0" indent="0" algn="just">
              <a:buNone/>
            </a:pPr>
            <a:r>
              <a:rPr lang="en-US" sz="900" dirty="0"/>
              <a:t>This Garmin Rechargeable Battery is a replacement battery for the VIRB 360 camera. After a full charge, it will provide approximately 1 hour of continuous power</a:t>
            </a:r>
            <a:r>
              <a:rPr lang="en-US" sz="900" dirty="0" smtClean="0"/>
              <a:t>.</a:t>
            </a:r>
            <a:endParaRPr lang="fa-IR" sz="900" dirty="0" smtClean="0"/>
          </a:p>
          <a:p>
            <a:pPr marL="0" indent="0" algn="just">
              <a:buNone/>
            </a:pPr>
            <a:r>
              <a:rPr lang="en-US" sz="900" dirty="0"/>
              <a:t>The VR Compatible Stand Kit was put together by B&amp;H to offer virtual reality enthusiasts with a means of supporting two base stations/cameras, so that VR can be enjoyed in the play area. The kit consists of two four-section Impact 8' Air-Cushioned Light Stands with 5/8" studs and 1/4"-20 male threads. An </a:t>
            </a:r>
            <a:r>
              <a:rPr lang="en-US" sz="900" dirty="0" err="1"/>
              <a:t>Oben</a:t>
            </a:r>
            <a:r>
              <a:rPr lang="en-US" sz="900" dirty="0"/>
              <a:t> Mini Ball Head is included to mount on the stand.</a:t>
            </a:r>
          </a:p>
          <a:p>
            <a:pPr marL="0" indent="0" algn="just">
              <a:buNone/>
            </a:pPr>
            <a:r>
              <a:rPr lang="en-US" sz="900" dirty="0"/>
              <a:t>2 x Impact Air-Cushioned Light Stand (Black, 8')</a:t>
            </a:r>
          </a:p>
          <a:p>
            <a:pPr marL="0" indent="0" algn="just">
              <a:buNone/>
            </a:pPr>
            <a:r>
              <a:rPr lang="en-US" sz="900" dirty="0"/>
              <a:t>This aluminum Impact Air-Cushioned Light Stand rises to a height of 8' and folds down to 29.6". The stand has sure-twist section locks and 4 sections and will support up to 8 lb</a:t>
            </a:r>
            <a:r>
              <a:rPr lang="en-US" sz="900" dirty="0" smtClean="0"/>
              <a:t>.</a:t>
            </a:r>
            <a:endParaRPr lang="en-US" sz="900" dirty="0"/>
          </a:p>
          <a:p>
            <a:pPr marL="0" indent="0" algn="just">
              <a:buNone/>
            </a:pPr>
            <a:r>
              <a:rPr lang="en-US" sz="900" dirty="0"/>
              <a:t>If you forget to tighten any section with your light mounted, the light slowly descends, thanks to the air-cushioned action. This useful feature saves equipment and fingers from harm during busy photo sessions</a:t>
            </a:r>
            <a:r>
              <a:rPr lang="en-US" sz="900" dirty="0" smtClean="0"/>
              <a:t>.</a:t>
            </a:r>
            <a:endParaRPr lang="en-US" sz="900" dirty="0"/>
          </a:p>
          <a:p>
            <a:pPr marL="0" indent="0" algn="just">
              <a:buNone/>
            </a:pPr>
            <a:r>
              <a:rPr lang="en-US" sz="900" dirty="0" smtClean="0"/>
              <a:t>UPC</a:t>
            </a:r>
            <a:r>
              <a:rPr lang="en-US" sz="900" dirty="0"/>
              <a:t>: 847628012349</a:t>
            </a:r>
          </a:p>
          <a:p>
            <a:pPr marL="0" indent="0" algn="just">
              <a:buNone/>
            </a:pPr>
            <a:r>
              <a:rPr lang="en-US" sz="900" dirty="0"/>
              <a:t>2 x </a:t>
            </a:r>
            <a:r>
              <a:rPr lang="en-US" sz="900" dirty="0" err="1"/>
              <a:t>Oben</a:t>
            </a:r>
            <a:r>
              <a:rPr lang="en-US" sz="900" dirty="0"/>
              <a:t> BD-0 Mini Ball Head</a:t>
            </a:r>
          </a:p>
          <a:p>
            <a:pPr marL="0" indent="0" algn="just">
              <a:buNone/>
            </a:pPr>
            <a:r>
              <a:rPr lang="en-US" sz="900" dirty="0"/>
              <a:t>The </a:t>
            </a:r>
            <a:r>
              <a:rPr lang="en-US" sz="900" dirty="0" err="1"/>
              <a:t>Oben</a:t>
            </a:r>
            <a:r>
              <a:rPr lang="en-US" sz="900" dirty="0"/>
              <a:t> BD-0 Mini Ball Head is the perfect topper for a miniature or table-top tripod model. Constructed of aluminum, the BD-0 functions like most full-sized ball heads but features a supremely low-profile design. A single-action lever loosens the ball and allows it to move freely in all directions, and in addition, a groove allows it to tilt 90° in one direction</a:t>
            </a:r>
            <a:r>
              <a:rPr lang="en-US" sz="900" dirty="0" smtClean="0"/>
              <a:t>.</a:t>
            </a:r>
            <a:endParaRPr lang="en-US" sz="900" dirty="0"/>
          </a:p>
          <a:p>
            <a:pPr marL="0" indent="0" algn="just">
              <a:buNone/>
            </a:pPr>
            <a:r>
              <a:rPr lang="en-US" sz="900" dirty="0" smtClean="0"/>
              <a:t>The </a:t>
            </a:r>
            <a:r>
              <a:rPr lang="en-US" sz="900" dirty="0"/>
              <a:t>BD-0 head can serve as a replacement head for an </a:t>
            </a:r>
            <a:r>
              <a:rPr lang="en-US" sz="900" dirty="0" err="1"/>
              <a:t>Oben</a:t>
            </a:r>
            <a:r>
              <a:rPr lang="en-US" sz="900" dirty="0"/>
              <a:t> TT-100, TT-200, or TT-300 table-top tripod. Or it can allow you to properly orient your camera on any other tripod model, whether it has a 1/4"-20 or a 3/8"-16 stud – the head has a 3/8" thread and comes with a reducer bushing to make it compatible with the 1/4"-type stud</a:t>
            </a:r>
            <a:r>
              <a:rPr lang="en-US" sz="900" dirty="0" smtClean="0"/>
              <a:t>.</a:t>
            </a:r>
            <a:endParaRPr lang="en-US" sz="900" dirty="0"/>
          </a:p>
          <a:p>
            <a:pPr marL="0" indent="0">
              <a:buNone/>
            </a:pPr>
            <a:r>
              <a:rPr lang="en-US" sz="900" dirty="0" smtClean="0"/>
              <a:t>Low-profile </a:t>
            </a:r>
            <a:r>
              <a:rPr lang="en-US" sz="900" dirty="0"/>
              <a:t>yet strong for its size – supports up to 6.6 </a:t>
            </a:r>
            <a:r>
              <a:rPr lang="en-US" sz="900" dirty="0" err="1"/>
              <a:t>lb</a:t>
            </a:r>
            <a:endParaRPr lang="en-US" sz="900" dirty="0"/>
          </a:p>
          <a:p>
            <a:pPr marL="0" indent="0">
              <a:buNone/>
            </a:pPr>
            <a:r>
              <a:rPr lang="en-US" sz="900" dirty="0"/>
              <a:t>Supports most 35mm and DSLR cameras, as well as point &amp; shoot models</a:t>
            </a:r>
          </a:p>
          <a:p>
            <a:pPr marL="0" indent="0">
              <a:buNone/>
            </a:pPr>
            <a:r>
              <a:rPr lang="en-US" sz="900" dirty="0"/>
              <a:t>Ball platform tilts 90°</a:t>
            </a:r>
          </a:p>
          <a:p>
            <a:pPr marL="0" indent="0">
              <a:buNone/>
            </a:pPr>
            <a:r>
              <a:rPr lang="en-US" sz="900" dirty="0"/>
              <a:t>3/8"-16 mounting thread</a:t>
            </a:r>
          </a:p>
          <a:p>
            <a:pPr marL="0" indent="0">
              <a:buNone/>
            </a:pPr>
            <a:r>
              <a:rPr lang="en-US" sz="900" dirty="0"/>
              <a:t>1/4"-20 reducer bushing</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5018" y="1314449"/>
            <a:ext cx="4493419" cy="44934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2373445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Freedom360 F360 Basic Ball Tripod</a:t>
            </a:r>
          </a:p>
        </p:txBody>
      </p:sp>
      <p:sp>
        <p:nvSpPr>
          <p:cNvPr id="3" name="Content Placeholder 2"/>
          <p:cNvSpPr>
            <a:spLocks noGrp="1"/>
          </p:cNvSpPr>
          <p:nvPr>
            <p:ph idx="1"/>
          </p:nvPr>
        </p:nvSpPr>
        <p:spPr>
          <a:xfrm>
            <a:off x="205001" y="1614487"/>
            <a:ext cx="6967324" cy="4857751"/>
          </a:xfrm>
        </p:spPr>
        <p:txBody>
          <a:bodyPr>
            <a:normAutofit fontScale="92500" lnSpcReduction="10000"/>
          </a:bodyPr>
          <a:lstStyle/>
          <a:p>
            <a:pPr algn="just"/>
            <a:r>
              <a:rPr lang="en-US" dirty="0"/>
              <a:t>The F360 Basic Ball Tripod from Freedom360 is a compact, versatile tripod that can be used on its own or as a base for a separately available monopod. The main component of the tripod is an aluminum hemisphere that features 14 different 3/8"-16 threaded mounting points, allowing for wide, medium, and narrow footprints when attaching the three included aluminum legs. The variety of mounting points also gives you the flexibility to adjust to different terrain, mount addition gear, or even use one- or two-leg configurations. Additionally, you can attach the tripod to the bottom of Freedom360's separately available Carbon Fiber Monopod, or other compatible option, and use it for stabilization. Optional stackable weights are available that mount between the tripod and monopod to shift the center of gravity for increased stability.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9019" y="1614487"/>
            <a:ext cx="4310856" cy="43108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7902292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Manfrotto Virtual Reality Aluminum Base with Half Ball Leveler</a:t>
            </a:r>
          </a:p>
        </p:txBody>
      </p:sp>
      <p:sp>
        <p:nvSpPr>
          <p:cNvPr id="3" name="Content Placeholder 2"/>
          <p:cNvSpPr>
            <a:spLocks noGrp="1"/>
          </p:cNvSpPr>
          <p:nvPr>
            <p:ph idx="1"/>
          </p:nvPr>
        </p:nvSpPr>
        <p:spPr>
          <a:xfrm>
            <a:off x="646111" y="2052917"/>
            <a:ext cx="6869114" cy="4033557"/>
          </a:xfrm>
        </p:spPr>
        <p:txBody>
          <a:bodyPr>
            <a:noAutofit/>
          </a:bodyPr>
          <a:lstStyle/>
          <a:p>
            <a:pPr algn="just"/>
            <a:r>
              <a:rPr lang="en-US" sz="1200" dirty="0"/>
              <a:t>The Virtual Reality Aluminum Base with Half Ball Leveler from Manfrotto is compatible with VR Extension Booms, and the maximum height of the aluminum base is 10.4", but the height can be extended with a VR Boom pole. Therefore, it helps to elevate a virtual reality camera to a higher vantage point. Also, the tripod has a load capacity of 44.1 </a:t>
            </a:r>
            <a:r>
              <a:rPr lang="en-US" sz="1200" dirty="0" err="1"/>
              <a:t>lb</a:t>
            </a:r>
            <a:r>
              <a:rPr lang="en-US" sz="1200" dirty="0"/>
              <a:t>, which is suitable for VR cameras and other VR photographic accessories.</a:t>
            </a:r>
          </a:p>
          <a:p>
            <a:pPr algn="just"/>
            <a:r>
              <a:rPr lang="en-US" sz="1200" dirty="0" smtClean="0"/>
              <a:t>With </a:t>
            </a:r>
            <a:r>
              <a:rPr lang="en-US" sz="1200" dirty="0"/>
              <a:t>its built-in half ball leveling base, the 3.5 </a:t>
            </a:r>
            <a:r>
              <a:rPr lang="en-US" sz="1200" dirty="0" err="1"/>
              <a:t>lb</a:t>
            </a:r>
            <a:r>
              <a:rPr lang="en-US" sz="1200" dirty="0"/>
              <a:t> support keeps your extension boom and VR camera completely leveled. Furthermore, the legs have three variable leg angles of 23°, 50°, and 70°, which enable the base to have a minimum height of 5.3". The legs also have retractable rubber feet, which reveal spiked tips that can be driven into soft ground to stabilize the base on uneven terrain, and with only one leg section, the tripod folds down to 11", which it can be carried virtually anywhere.</a:t>
            </a:r>
          </a:p>
          <a:p>
            <a:pPr algn="just"/>
            <a:r>
              <a:rPr lang="en-US" sz="1200" dirty="0" smtClean="0"/>
              <a:t>The </a:t>
            </a:r>
            <a:r>
              <a:rPr lang="en-US" sz="1200" dirty="0"/>
              <a:t>support has a maximum height of 10.4", but higher vantage points can be reached with compatible extension booms</a:t>
            </a:r>
          </a:p>
          <a:p>
            <a:pPr algn="just"/>
            <a:r>
              <a:rPr lang="en-US" sz="1200" dirty="0"/>
              <a:t>The legs have three variable leg angles of 23°, 50°, and 70°, which enable the base to have a minimum height 5.3"</a:t>
            </a:r>
          </a:p>
          <a:p>
            <a:pPr algn="just"/>
            <a:r>
              <a:rPr lang="en-US" sz="1200" dirty="0"/>
              <a:t>A leveling base is built into the support, which has a load capacity of 44.1 </a:t>
            </a:r>
            <a:r>
              <a:rPr lang="en-US" sz="1200" dirty="0" err="1"/>
              <a:t>lb</a:t>
            </a:r>
            <a:endParaRPr lang="en-US" sz="1200" dirty="0"/>
          </a:p>
          <a:p>
            <a:pPr algn="just"/>
            <a:r>
              <a:rPr lang="en-US" sz="1200" dirty="0"/>
              <a:t>The 3.5 </a:t>
            </a:r>
            <a:r>
              <a:rPr lang="en-US" sz="1200" dirty="0" err="1"/>
              <a:t>lb</a:t>
            </a:r>
            <a:r>
              <a:rPr lang="en-US" sz="1200" dirty="0"/>
              <a:t> base has one leg section, and the tripod folds down to 11"</a:t>
            </a:r>
          </a:p>
          <a:p>
            <a:pPr algn="just"/>
            <a:r>
              <a:rPr lang="en-US" sz="1200" dirty="0"/>
              <a:t>The legs have retractable rubber feet, which reveal spiked tips that can be driven into soft ground to stabilize the base on uneven terrain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00987" y="2052918"/>
            <a:ext cx="3790949" cy="379094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6065292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Manfrotto Virtual Reality Carbon Fiber 3-Section Tripod</a:t>
            </a:r>
          </a:p>
        </p:txBody>
      </p:sp>
      <p:sp>
        <p:nvSpPr>
          <p:cNvPr id="3" name="Content Placeholder 2"/>
          <p:cNvSpPr>
            <a:spLocks noGrp="1"/>
          </p:cNvSpPr>
          <p:nvPr>
            <p:ph idx="1"/>
          </p:nvPr>
        </p:nvSpPr>
        <p:spPr>
          <a:xfrm>
            <a:off x="488951" y="1953084"/>
            <a:ext cx="7047706" cy="4183398"/>
          </a:xfrm>
        </p:spPr>
        <p:txBody>
          <a:bodyPr>
            <a:noAutofit/>
          </a:bodyPr>
          <a:lstStyle/>
          <a:p>
            <a:pPr algn="just"/>
            <a:r>
              <a:rPr lang="en-US" sz="1600" dirty="0"/>
              <a:t>The Virtual Reality Carbon Fiber 3-Section Tripod from Manfrotto includes an aluminum extension boom connector that is compatible with extension booms and other VR accessories. The tripod has a maximum height of 63", but your VR camera can go higher when an extension boom is connected to the tripod. Furthermore, the 3-section legs have varying leg angles of 23°, 50°, and 75°, which enables the tripod to have a minimum height of 14.8" and adds stability as well. Additionally, the 8 </a:t>
            </a:r>
            <a:r>
              <a:rPr lang="en-US" sz="1600" dirty="0" err="1"/>
              <a:t>lb</a:t>
            </a:r>
            <a:r>
              <a:rPr lang="en-US" sz="1600" dirty="0"/>
              <a:t> carbon fiber tripod, which has a weight capacity of 39.7 </a:t>
            </a:r>
            <a:r>
              <a:rPr lang="en-US" sz="1600" dirty="0" err="1"/>
              <a:t>lb</a:t>
            </a:r>
            <a:r>
              <a:rPr lang="en-US" sz="1600" dirty="0"/>
              <a:t>, folds down to 25.4" by utilizing the flip locks on the legs</a:t>
            </a:r>
            <a:r>
              <a:rPr lang="en-US" sz="1600" dirty="0" smtClean="0"/>
              <a:t>.</a:t>
            </a:r>
            <a:endParaRPr lang="en-US" sz="1600" dirty="0"/>
          </a:p>
          <a:p>
            <a:pPr algn="just"/>
            <a:r>
              <a:rPr lang="en-US" sz="1600" dirty="0"/>
              <a:t>Tripod has a maximum height of 63", a minimum height of 14.8", and a folded length of 25.4"</a:t>
            </a:r>
          </a:p>
          <a:p>
            <a:pPr algn="just"/>
            <a:r>
              <a:rPr lang="en-US" sz="1600" dirty="0"/>
              <a:t>The aluminum extension boom connector is compatible with extension booms and other Manfrotto VR accessories</a:t>
            </a:r>
          </a:p>
          <a:p>
            <a:pPr algn="just"/>
            <a:r>
              <a:rPr lang="en-US" sz="1600" dirty="0"/>
              <a:t>Three-section carbon fiber tripod has a load capacity of 39.7 </a:t>
            </a:r>
            <a:r>
              <a:rPr lang="en-US" sz="1600" dirty="0" err="1"/>
              <a:t>lb</a:t>
            </a:r>
            <a:endParaRPr lang="en-US" sz="1600" dirty="0"/>
          </a:p>
          <a:p>
            <a:pPr algn="just"/>
            <a:r>
              <a:rPr lang="en-US" sz="1600" dirty="0"/>
              <a:t>Three variable leg angles of 23°, 50°, and 75°</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8557" y="1953083"/>
            <a:ext cx="4126248" cy="412624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67208286"/>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Garmin Tripod/Handgrip for VIRB 360</a:t>
            </a:r>
          </a:p>
        </p:txBody>
      </p:sp>
      <p:sp>
        <p:nvSpPr>
          <p:cNvPr id="3" name="Content Placeholder 2"/>
          <p:cNvSpPr>
            <a:spLocks noGrp="1"/>
          </p:cNvSpPr>
          <p:nvPr>
            <p:ph idx="1"/>
          </p:nvPr>
        </p:nvSpPr>
        <p:spPr>
          <a:xfrm>
            <a:off x="450056" y="1517137"/>
            <a:ext cx="6436519" cy="4665380"/>
          </a:xfrm>
        </p:spPr>
        <p:txBody>
          <a:bodyPr/>
          <a:lstStyle/>
          <a:p>
            <a:pPr algn="just"/>
            <a:r>
              <a:rPr lang="en-US" dirty="0"/>
              <a:t>Garmin's Tripod/Handgrip is a quick handheld or tabletop mounting solution for the VIRB 360. When opened, you can place your VIRB 360 on a level surface, with enough clearance to view the surroundings. Close the tripod to transform the unit into a comfortable handgrip.</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4681" y="1464468"/>
            <a:ext cx="4718049" cy="471804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5934943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Manfrotto Virtual Reality Aluminum Base</a:t>
            </a:r>
          </a:p>
        </p:txBody>
      </p:sp>
      <p:sp>
        <p:nvSpPr>
          <p:cNvPr id="3" name="Content Placeholder 2"/>
          <p:cNvSpPr>
            <a:spLocks noGrp="1"/>
          </p:cNvSpPr>
          <p:nvPr>
            <p:ph idx="1"/>
          </p:nvPr>
        </p:nvSpPr>
        <p:spPr>
          <a:xfrm>
            <a:off x="488951" y="1467129"/>
            <a:ext cx="7240588" cy="4897951"/>
          </a:xfrm>
        </p:spPr>
        <p:txBody>
          <a:bodyPr>
            <a:normAutofit fontScale="77500" lnSpcReduction="20000"/>
          </a:bodyPr>
          <a:lstStyle/>
          <a:p>
            <a:pPr algn="just"/>
            <a:r>
              <a:rPr lang="en-US" dirty="0"/>
              <a:t>The Virtual Reality Aluminum Base from Manfrotto is a compact, lightweight, and portable support that has a load capacity of 8.8 </a:t>
            </a:r>
            <a:r>
              <a:rPr lang="en-US" dirty="0" err="1"/>
              <a:t>lb</a:t>
            </a:r>
            <a:r>
              <a:rPr lang="en-US" dirty="0"/>
              <a:t> and it is compatible with VR extension booms and supports VR cameras. With two variable leg angles of 23° and 51°, you can spread the legs and stabilize a VR camera on uneven terrain, and the support's rubber feet prevent the 1-section legs from sliding or slipping on smooth surfaces. In addition, the base has a maximum height of 16.1" and a minimum height of 8.3", so your VR camera can get closer to the ground. The tripod weighs 1.3 </a:t>
            </a:r>
            <a:r>
              <a:rPr lang="en-US" dirty="0" err="1"/>
              <a:t>lb</a:t>
            </a:r>
            <a:r>
              <a:rPr lang="en-US" dirty="0"/>
              <a:t> and afterwards, when the aluminum base is not in use, the support folds down to 11.8" for storage and transport</a:t>
            </a:r>
            <a:r>
              <a:rPr lang="en-US" dirty="0" smtClean="0"/>
              <a:t>.</a:t>
            </a:r>
            <a:endParaRPr lang="en-US" dirty="0"/>
          </a:p>
          <a:p>
            <a:pPr algn="just"/>
            <a:r>
              <a:rPr lang="en-US" dirty="0"/>
              <a:t>The aluminum base has a load capacity of 8.8 </a:t>
            </a:r>
            <a:r>
              <a:rPr lang="en-US" dirty="0" err="1"/>
              <a:t>lb</a:t>
            </a:r>
            <a:r>
              <a:rPr lang="en-US" dirty="0"/>
              <a:t>, and the 1-section base weighs 1.3 </a:t>
            </a:r>
            <a:r>
              <a:rPr lang="en-US" dirty="0" err="1"/>
              <a:t>lb</a:t>
            </a:r>
            <a:endParaRPr lang="en-US" dirty="0"/>
          </a:p>
          <a:p>
            <a:pPr algn="just"/>
            <a:r>
              <a:rPr lang="en-US" dirty="0"/>
              <a:t>The support has a rapid center column, and with the center column extended it reaches a maximum height of 16.1"</a:t>
            </a:r>
          </a:p>
          <a:p>
            <a:pPr algn="just"/>
            <a:r>
              <a:rPr lang="en-US" dirty="0"/>
              <a:t>The legs have two variable angles of 23° and 51°, which gives the base a minimum height of 8.3"</a:t>
            </a:r>
          </a:p>
          <a:p>
            <a:pPr algn="just"/>
            <a:r>
              <a:rPr lang="en-US" dirty="0"/>
              <a:t>Rubber feet prevent the base from sliding or slipping on smooth surfaces</a:t>
            </a:r>
          </a:p>
          <a:p>
            <a:pPr algn="just"/>
            <a:r>
              <a:rPr lang="en-US" dirty="0"/>
              <a:t>The VR base is compatible with VR extension booms and VR cameras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2692" y="1574286"/>
            <a:ext cx="3740664" cy="374066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6221150"/>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Manfrotto Virtual Reality Kit with Aluminum Mini Tripod and Extension Boom</a:t>
            </a:r>
          </a:p>
        </p:txBody>
      </p:sp>
      <p:sp>
        <p:nvSpPr>
          <p:cNvPr id="3" name="Content Placeholder 2"/>
          <p:cNvSpPr>
            <a:spLocks noGrp="1"/>
          </p:cNvSpPr>
          <p:nvPr>
            <p:ph idx="1"/>
          </p:nvPr>
        </p:nvSpPr>
        <p:spPr>
          <a:xfrm>
            <a:off x="564172" y="1728143"/>
            <a:ext cx="6493854" cy="4512291"/>
          </a:xfrm>
        </p:spPr>
        <p:txBody>
          <a:bodyPr/>
          <a:lstStyle/>
          <a:p>
            <a:pPr algn="just"/>
            <a:r>
              <a:rPr lang="en-US" dirty="0"/>
              <a:t>The Virtual Reality Kit with Aluminum Mini Tripod and Extension Boom from Manfrotto is a 7.2 </a:t>
            </a:r>
            <a:r>
              <a:rPr lang="en-US" dirty="0" err="1"/>
              <a:t>oz</a:t>
            </a:r>
            <a:r>
              <a:rPr lang="en-US" dirty="0"/>
              <a:t> tabletop sized support which is compatible with small VR cameras that weigh up to 4.4 </a:t>
            </a:r>
            <a:r>
              <a:rPr lang="en-US" dirty="0" err="1"/>
              <a:t>lb</a:t>
            </a:r>
            <a:r>
              <a:rPr lang="en-US" dirty="0"/>
              <a:t>, and it can elevate your camera to a higher vantage point of 11.4" by extending the 2-section boom. Furthermore, shooting at a minimum height is 8.3" with the tripod, and it folds down to 11.8" becoming portable and compact to fit in your bag or back pocket.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3750" y="1603039"/>
            <a:ext cx="4762500" cy="47625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1694853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Matthews </a:t>
            </a:r>
            <a:r>
              <a:rPr lang="en-US" sz="3600" dirty="0" err="1"/>
              <a:t>VRig</a:t>
            </a:r>
            <a:r>
              <a:rPr lang="en-US" sz="3600" dirty="0"/>
              <a:t> S75 Spherical Camera Kit</a:t>
            </a:r>
          </a:p>
        </p:txBody>
      </p:sp>
      <p:sp>
        <p:nvSpPr>
          <p:cNvPr id="3" name="Content Placeholder 2"/>
          <p:cNvSpPr>
            <a:spLocks noGrp="1"/>
          </p:cNvSpPr>
          <p:nvPr>
            <p:ph idx="1"/>
          </p:nvPr>
        </p:nvSpPr>
        <p:spPr>
          <a:xfrm>
            <a:off x="774700" y="1509993"/>
            <a:ext cx="6283325" cy="5162270"/>
          </a:xfrm>
        </p:spPr>
        <p:txBody>
          <a:bodyPr>
            <a:normAutofit fontScale="55000" lnSpcReduction="20000"/>
          </a:bodyPr>
          <a:lstStyle/>
          <a:p>
            <a:r>
              <a:rPr lang="en-US" dirty="0"/>
              <a:t>Matthews S75 Overview</a:t>
            </a:r>
          </a:p>
          <a:p>
            <a:pPr algn="just"/>
            <a:r>
              <a:rPr lang="en-US" dirty="0"/>
              <a:t>The Matthews </a:t>
            </a:r>
            <a:r>
              <a:rPr lang="en-US" dirty="0" err="1"/>
              <a:t>VRig</a:t>
            </a:r>
            <a:r>
              <a:rPr lang="en-US" dirty="0"/>
              <a:t> S75 Kit is a professional-grade VR camera rig support system designed to let you leave your VR setup unattended. At the same time, it's also designed to have a small footprint that minimizes the nadir hole and shadow obstruction. The kit features the </a:t>
            </a:r>
            <a:r>
              <a:rPr lang="en-US" dirty="0" err="1"/>
              <a:t>VRig</a:t>
            </a:r>
            <a:r>
              <a:rPr lang="en-US" dirty="0"/>
              <a:t> S75 stand, which supports up to 75 lb. The stand is height-adjustable on a slim, vertical riser from 33 to 86", so it can accommodate both sitting and standing first-person perspectives</a:t>
            </a:r>
            <a:r>
              <a:rPr lang="en-US" dirty="0" smtClean="0"/>
              <a:t>.</a:t>
            </a:r>
            <a:endParaRPr lang="en-US" dirty="0"/>
          </a:p>
          <a:p>
            <a:pPr algn="just"/>
            <a:r>
              <a:rPr lang="en-US" dirty="0"/>
              <a:t>What allows the stand to have a small footprint yet stable support is a barbell weight retainer on the bottom center, where you can attach standard and Olympic optional weights. The barbell weight keeps the center of gravity very low to the ground and thus sufficiently reduces tipping. Alternatively, for use on non-porous surfaces, such as stages and basketball courts, an optional Matthews Pump Cup can be installed in place of the weight to suction-lock the stand in place. Or, an optional Matthews Auger Spike can be used instead to screw the stand into soft surfaces like sand or dirt. Supplied with the kit is a black elastic leg skirt that attaches around the entire lower part of the stand to cover the weight, legs, and any accessories you may have there, providing for a neat appearance</a:t>
            </a:r>
            <a:r>
              <a:rPr lang="en-US" dirty="0" smtClean="0"/>
              <a:t>.</a:t>
            </a:r>
            <a:endParaRPr lang="en-US" dirty="0"/>
          </a:p>
          <a:p>
            <a:pPr algn="just"/>
            <a:r>
              <a:rPr lang="en-US" dirty="0"/>
              <a:t>The </a:t>
            </a:r>
            <a:r>
              <a:rPr lang="en-US" dirty="0" err="1"/>
              <a:t>VRig</a:t>
            </a:r>
            <a:r>
              <a:rPr lang="en-US" dirty="0"/>
              <a:t> S75 is made of strong, lightweight aluminum and features a rocky mountain leg; brass riser brake; carry handle; and 1/4"-20, 3/8"-16, baby pin, and junior pin interfaces on top for attaching </a:t>
            </a:r>
            <a:r>
              <a:rPr lang="en-US" dirty="0" err="1"/>
              <a:t>mics</a:t>
            </a:r>
            <a:r>
              <a:rPr lang="en-US" dirty="0"/>
              <a:t>, lights, and other accessories. The kit also includes a Magic Finger 3/8"-16 pivoting camera mount (-15 to 90°), a Baby Ball Head Adapter that converts a baby pin or junior receiver to a 3/8"-16 threaded hole, and a carry case</a:t>
            </a:r>
            <a:r>
              <a:rPr lang="en-US" dirty="0" smtClean="0"/>
              <a:t>.</a:t>
            </a:r>
            <a:endParaRPr lang="en-US" dirty="0"/>
          </a:p>
          <a:p>
            <a:pPr algn="just"/>
            <a:r>
              <a:rPr lang="en-US" dirty="0"/>
              <a:t>The </a:t>
            </a:r>
            <a:r>
              <a:rPr lang="en-US" dirty="0" err="1"/>
              <a:t>VRig</a:t>
            </a:r>
            <a:r>
              <a:rPr lang="en-US" dirty="0"/>
              <a:t> S75 can also be used with an optional Matthews Mini Black Boom Arm for crane-style VR capture. Moreover, for more compact applications, you can completely take off the pivoting camera mount, secure it to an optional barbell weight, Pump Cup, or Auger Spike, and use it separately on tabletops, as a car mount, or as a lawn mount, with your VR camera setup attached on top</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2320" y="1509993"/>
            <a:ext cx="4572000" cy="4572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288577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2" y="2817300"/>
            <a:ext cx="9404723" cy="754576"/>
          </a:xfrm>
        </p:spPr>
        <p:txBody>
          <a:bodyPr/>
          <a:lstStyle/>
          <a:p>
            <a:pPr algn="ctr"/>
            <a:r>
              <a:rPr lang="fa-IR" dirty="0" smtClean="0">
                <a:cs typeface="B Titr" panose="00000700000000000000" pitchFamily="2" charset="-78"/>
              </a:rPr>
              <a:t>استیک و مونوپاد</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54764686"/>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357186" y="1025512"/>
            <a:ext cx="7079457" cy="551101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algn="just" fontAlgn="base"/>
            <a:r>
              <a:rPr lang="en-US" sz="1800" i="1" dirty="0"/>
              <a:t>This </a:t>
            </a:r>
            <a:r>
              <a:rPr lang="en-US" sz="1800" b="1" i="1" dirty="0"/>
              <a:t>Insta360 </a:t>
            </a:r>
            <a:r>
              <a:rPr lang="en-US" sz="1800" b="1" i="1" dirty="0" err="1"/>
              <a:t>Selfie</a:t>
            </a:r>
            <a:r>
              <a:rPr lang="en-US" sz="1800" b="1" i="1" dirty="0"/>
              <a:t> Stick</a:t>
            </a:r>
            <a:r>
              <a:rPr lang="en-US" sz="1800" i="1" dirty="0"/>
              <a:t> was designed for the Insta360 ONE action camera. It's lightweight and extends from 11 to 47" in length, allowing you to capture yourself and your environment from various angles. Advanced algorithms in the camera ensure that the </a:t>
            </a:r>
            <a:r>
              <a:rPr lang="en-US" sz="1800" i="1" dirty="0" err="1"/>
              <a:t>Selfie</a:t>
            </a:r>
            <a:r>
              <a:rPr lang="en-US" sz="1800" i="1" dirty="0"/>
              <a:t> Stick is automatically concealed in 360° photos and videos.</a:t>
            </a:r>
          </a:p>
          <a:p>
            <a:pPr algn="just" fontAlgn="base"/>
            <a:r>
              <a:rPr lang="en-US" sz="1800" dirty="0"/>
              <a:t>The </a:t>
            </a:r>
            <a:r>
              <a:rPr lang="en-US" sz="1800" dirty="0" err="1"/>
              <a:t>Selfie</a:t>
            </a:r>
            <a:r>
              <a:rPr lang="en-US" sz="1800" dirty="0"/>
              <a:t> Stick offers a 1/4"-20 camera mounting screw on the end that supports the Insta360 ONE, as well as all other cameras that have a 1/4"-20 threaded mounting hole and are similar in size to the ONE.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6181" y="1092993"/>
            <a:ext cx="4075112" cy="407511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26926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67606" y="2836069"/>
            <a:ext cx="8946541" cy="1171575"/>
          </a:xfrm>
        </p:spPr>
        <p:txBody>
          <a:bodyPr/>
          <a:lstStyle/>
          <a:p>
            <a:pPr marL="0" indent="0" algn="ctr">
              <a:buNone/>
            </a:pPr>
            <a:r>
              <a:rPr lang="fa-IR" sz="6600" dirty="0">
                <a:cs typeface="B Titr" panose="00000700000000000000" pitchFamily="2" charset="-78"/>
              </a:rPr>
              <a:t>تولید</a:t>
            </a:r>
            <a:endParaRPr lang="en-US"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6594954"/>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585787" y="1775607"/>
            <a:ext cx="6786563" cy="2896407"/>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r>
              <a:rPr lang="en-US" sz="1800" i="1" dirty="0" smtClean="0"/>
              <a:t>Designed </a:t>
            </a:r>
            <a:r>
              <a:rPr lang="en-US" sz="1800" i="1" dirty="0"/>
              <a:t>for 360° capture, the </a:t>
            </a:r>
            <a:r>
              <a:rPr lang="en-US" sz="1800" b="1" i="1" dirty="0"/>
              <a:t>GoPro Grip for Fusion</a:t>
            </a:r>
            <a:r>
              <a:rPr lang="en-US" sz="1800" i="1" dirty="0"/>
              <a:t> is a slim yet versatile grip option for capturing your adventures or epic vistas. Folded down, the grip is 9" in length, but extends out to 22". When retracted or extended, the three magnetic legs transform the grip into a low-profile tripod for locked-down shots. Since the legs are near the base, they won't interfere with the camera stitching. The pole terminates in the classic three-prong mount, making the Fusion Grip compatible with all GoPro cameras</a:t>
            </a:r>
            <a:r>
              <a:rPr lang="en-US" sz="1800" i="1" dirty="0" smtClean="0"/>
              <a:t>.</a:t>
            </a:r>
            <a:endParaRPr lang="fa-IR" sz="1800" i="1" dirty="0" smtClean="0"/>
          </a:p>
          <a:p>
            <a:endParaRPr lang="en-US" sz="18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9526" y="1854201"/>
            <a:ext cx="3775075" cy="3775075"/>
          </a:xfrm>
          <a:prstGeom prst="rect">
            <a:avLst/>
          </a:prstGeom>
        </p:spPr>
      </p:pic>
      <p:sp>
        <p:nvSpPr>
          <p:cNvPr id="2" name="Rectangle 1"/>
          <p:cNvSpPr/>
          <p:nvPr/>
        </p:nvSpPr>
        <p:spPr>
          <a:xfrm>
            <a:off x="3622173" y="465415"/>
            <a:ext cx="4887877" cy="646331"/>
          </a:xfrm>
          <a:prstGeom prst="rect">
            <a:avLst/>
          </a:prstGeom>
        </p:spPr>
        <p:txBody>
          <a:bodyPr wrap="none">
            <a:spAutoFit/>
          </a:bodyPr>
          <a:lstStyle/>
          <a:p>
            <a:pPr algn="ctr"/>
            <a:r>
              <a:rPr lang="en-US" sz="3600" dirty="0"/>
              <a:t>GoPro Grip for Fusion</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5399920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Manfrotto Carbon Fiber Boom Pole for VR Camera (Large)</a:t>
            </a:r>
          </a:p>
        </p:txBody>
      </p:sp>
      <p:sp>
        <p:nvSpPr>
          <p:cNvPr id="3" name="Content Placeholder 2"/>
          <p:cNvSpPr>
            <a:spLocks noGrp="1"/>
          </p:cNvSpPr>
          <p:nvPr>
            <p:ph idx="1"/>
          </p:nvPr>
        </p:nvSpPr>
        <p:spPr>
          <a:xfrm>
            <a:off x="481805" y="1719823"/>
            <a:ext cx="6797677" cy="4459521"/>
          </a:xfrm>
        </p:spPr>
        <p:txBody>
          <a:bodyPr>
            <a:normAutofit fontScale="70000" lnSpcReduction="20000"/>
          </a:bodyPr>
          <a:lstStyle/>
          <a:p>
            <a:pPr algn="just"/>
            <a:r>
              <a:rPr lang="en-US" dirty="0"/>
              <a:t>The Carbon Fiber Boom Pole for VR Camera (Large) from Manfrotto provides rigid, lightweight support for your virtual reality camera weighing up to 4.4 pounds. This versatile, 6-section pole reduces vibrations, and extends from 3' to 15', enabling you to shoot above your surroundings. Rubber-gripped anti-twist locks fasten quickly and firmly, preventing unintended slips</a:t>
            </a:r>
            <a:r>
              <a:rPr lang="en-US" dirty="0" smtClean="0"/>
              <a:t>.</a:t>
            </a:r>
            <a:endParaRPr lang="en-US" dirty="0"/>
          </a:p>
          <a:p>
            <a:pPr algn="just"/>
            <a:r>
              <a:rPr lang="en-US" dirty="0"/>
              <a:t>For increased camera compatibility, the VR Camera Boom Pole features an interchangeable mount with 3/8"-16 and 1/4"-20 screws as well as a 1/4"-20 female thread. The 1/4"-20 thread enables you to mount the pole to a tripod or other support, increasing your camera position options</a:t>
            </a:r>
            <a:r>
              <a:rPr lang="en-US" dirty="0" smtClean="0"/>
              <a:t>.</a:t>
            </a:r>
            <a:endParaRPr lang="en-US" dirty="0"/>
          </a:p>
          <a:p>
            <a:pPr marL="0" indent="0" algn="just">
              <a:buNone/>
            </a:pPr>
            <a:r>
              <a:rPr lang="en-US" dirty="0"/>
              <a:t>Features</a:t>
            </a:r>
          </a:p>
          <a:p>
            <a:pPr algn="just"/>
            <a:r>
              <a:rPr lang="en-US" dirty="0"/>
              <a:t>Carbon fiber design offers lightweight, rigid support</a:t>
            </a:r>
          </a:p>
          <a:p>
            <a:pPr algn="just"/>
            <a:r>
              <a:rPr lang="en-US" dirty="0"/>
              <a:t>Weighs approximately 2 pounds </a:t>
            </a:r>
            <a:r>
              <a:rPr lang="en-US" dirty="0" err="1"/>
              <a:t>pounds</a:t>
            </a:r>
            <a:r>
              <a:rPr lang="en-US" dirty="0"/>
              <a:t>; supports cameras up to 4.4 pounds</a:t>
            </a:r>
          </a:p>
          <a:p>
            <a:pPr algn="just"/>
            <a:r>
              <a:rPr lang="en-US" dirty="0"/>
              <a:t>Telescoping extension range from 3' to 15'</a:t>
            </a:r>
          </a:p>
          <a:p>
            <a:pPr algn="just"/>
            <a:r>
              <a:rPr lang="en-US" dirty="0"/>
              <a:t>Versatile, interchangeable mount with 1/4"-20 and 3/8"-16 screws</a:t>
            </a:r>
          </a:p>
          <a:p>
            <a:pPr algn="just"/>
            <a:r>
              <a:rPr lang="en-US" dirty="0"/>
              <a:t>Integrated 1/4"-20 female thread for mounting to a tripod or other support</a:t>
            </a:r>
          </a:p>
          <a:p>
            <a:pPr algn="just"/>
            <a:r>
              <a:rPr lang="en-US" dirty="0"/>
              <a:t>6-section legs with rubber-gripped, anti-twist locks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5238" y="1796095"/>
            <a:ext cx="4276725" cy="42767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26079914"/>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726614" cy="1233207"/>
          </a:xfrm>
        </p:spPr>
        <p:txBody>
          <a:bodyPr/>
          <a:lstStyle/>
          <a:p>
            <a:pPr algn="ctr"/>
            <a:r>
              <a:rPr lang="en-US" sz="4000" dirty="0"/>
              <a:t>360RIZE 3/8"-16 Mount/Stand for 360° Plug-n-Play Holders </a:t>
            </a:r>
          </a:p>
        </p:txBody>
      </p:sp>
      <p:sp>
        <p:nvSpPr>
          <p:cNvPr id="3" name="Content Placeholder 2"/>
          <p:cNvSpPr>
            <a:spLocks noGrp="1"/>
          </p:cNvSpPr>
          <p:nvPr>
            <p:ph idx="1"/>
          </p:nvPr>
        </p:nvSpPr>
        <p:spPr>
          <a:xfrm>
            <a:off x="646111" y="1966655"/>
            <a:ext cx="6440489" cy="4274600"/>
          </a:xfrm>
        </p:spPr>
        <p:txBody>
          <a:bodyPr/>
          <a:lstStyle/>
          <a:p>
            <a:pPr algn="just"/>
            <a:r>
              <a:rPr lang="en-US" dirty="0"/>
              <a:t>The 3/8"-16 Mount/Stand from 360Heros is a lightweight aluminum mounting accessory that allows you to attach your 360 Plug-n-Play Holder to a tripod, monopod, or other support device as well as serve as a tabletop stand. It is 3" in length and features a standard 3/8"-16 screw at one end and a 3/8"-16 threaded hole at the base.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619" y="1873249"/>
            <a:ext cx="4368006" cy="436800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6217133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395568"/>
            <a:ext cx="9404723" cy="1400530"/>
          </a:xfrm>
        </p:spPr>
        <p:txBody>
          <a:bodyPr/>
          <a:lstStyle/>
          <a:p>
            <a:pPr algn="ctr"/>
            <a:r>
              <a:rPr lang="en-US" dirty="0"/>
              <a:t>Ricoh THETA V </a:t>
            </a:r>
            <a:r>
              <a:rPr lang="en-US" dirty="0" err="1"/>
              <a:t>Selfie</a:t>
            </a:r>
            <a:r>
              <a:rPr lang="en-US" dirty="0"/>
              <a:t> Stick</a:t>
            </a:r>
          </a:p>
        </p:txBody>
      </p:sp>
      <p:sp>
        <p:nvSpPr>
          <p:cNvPr id="3" name="Content Placeholder 2"/>
          <p:cNvSpPr>
            <a:spLocks noGrp="1"/>
          </p:cNvSpPr>
          <p:nvPr>
            <p:ph idx="1"/>
          </p:nvPr>
        </p:nvSpPr>
        <p:spPr>
          <a:xfrm>
            <a:off x="560387" y="1481417"/>
            <a:ext cx="6640513" cy="4597913"/>
          </a:xfrm>
        </p:spPr>
        <p:txBody>
          <a:bodyPr>
            <a:noAutofit/>
          </a:bodyPr>
          <a:lstStyle/>
          <a:p>
            <a:pPr algn="just" fontAlgn="base"/>
            <a:r>
              <a:rPr lang="en-US" sz="1600" i="1" dirty="0"/>
              <a:t>The </a:t>
            </a:r>
            <a:r>
              <a:rPr lang="en-US" sz="1600" b="1" i="1" dirty="0"/>
              <a:t>THETA V </a:t>
            </a:r>
            <a:r>
              <a:rPr lang="en-US" sz="1600" b="1" i="1" dirty="0" err="1"/>
              <a:t>Selfie</a:t>
            </a:r>
            <a:r>
              <a:rPr lang="en-US" sz="1600" b="1" i="1" dirty="0"/>
              <a:t> Stick</a:t>
            </a:r>
            <a:r>
              <a:rPr lang="en-US" sz="1600" i="1" dirty="0"/>
              <a:t> from </a:t>
            </a:r>
            <a:r>
              <a:rPr lang="en-US" sz="1600" b="1" i="1" dirty="0"/>
              <a:t>Ricoh</a:t>
            </a:r>
            <a:r>
              <a:rPr lang="en-US" sz="1600" i="1" dirty="0"/>
              <a:t> comes with a Bluetooth remote control for taking photos with the THETA V 360 4K Spherical VR Camera and includes a tabletop tripod for using the THETA V stationary. The remote control features a wrist strap and allows you to control the shutter functionality of the camera while the camera is attached on the </a:t>
            </a:r>
            <a:r>
              <a:rPr lang="en-US" sz="1600" i="1" dirty="0" err="1"/>
              <a:t>selfie</a:t>
            </a:r>
            <a:r>
              <a:rPr lang="en-US" sz="1600" i="1" dirty="0"/>
              <a:t> stick or mounted on the tripod.</a:t>
            </a:r>
          </a:p>
          <a:p>
            <a:pPr algn="just" fontAlgn="base"/>
            <a:r>
              <a:rPr lang="en-US" sz="1600" dirty="0"/>
              <a:t>The </a:t>
            </a:r>
            <a:r>
              <a:rPr lang="en-US" sz="1600" dirty="0" err="1"/>
              <a:t>Selfie</a:t>
            </a:r>
            <a:r>
              <a:rPr lang="en-US" sz="1600" dirty="0"/>
              <a:t> Stick measures 11" when collapsed and 36" fully extended. It offers a 1/4"-20 mounting screw on top for attaching the camera and a 1/4"-20 threaded mounting hole on the bottom for securing onto the tripod.</a:t>
            </a:r>
          </a:p>
          <a:p>
            <a:pPr algn="just" fontAlgn="base"/>
            <a:r>
              <a:rPr lang="en-US" sz="1600" dirty="0"/>
              <a:t>The remote control is battery-operated and supplied with a battery. The tripod has a mostly aluminum construction and comes with a sleeve case. The </a:t>
            </a:r>
            <a:r>
              <a:rPr lang="en-US" sz="1600" dirty="0" err="1"/>
              <a:t>selfie</a:t>
            </a:r>
            <a:r>
              <a:rPr lang="en-US" sz="1600" dirty="0"/>
              <a:t> stick has a foam handgrip for comfort and also features a wrist strap.</a:t>
            </a:r>
          </a:p>
          <a:p>
            <a:endParaRPr lang="en-US" sz="16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6155" y="1481418"/>
            <a:ext cx="4532313" cy="453231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19171188"/>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47445"/>
          </a:xfrm>
        </p:spPr>
        <p:txBody>
          <a:bodyPr/>
          <a:lstStyle/>
          <a:p>
            <a:pPr algn="ctr"/>
            <a:r>
              <a:rPr lang="en-US" dirty="0"/>
              <a:t>GIROPTIC Monopod</a:t>
            </a:r>
          </a:p>
        </p:txBody>
      </p:sp>
      <p:sp>
        <p:nvSpPr>
          <p:cNvPr id="3" name="Content Placeholder 2"/>
          <p:cNvSpPr>
            <a:spLocks noGrp="1"/>
          </p:cNvSpPr>
          <p:nvPr>
            <p:ph idx="1"/>
          </p:nvPr>
        </p:nvSpPr>
        <p:spPr>
          <a:xfrm>
            <a:off x="267493" y="1538569"/>
            <a:ext cx="6597651" cy="4640776"/>
          </a:xfrm>
        </p:spPr>
        <p:txBody>
          <a:bodyPr>
            <a:normAutofit/>
          </a:bodyPr>
          <a:lstStyle/>
          <a:p>
            <a:pPr algn="just"/>
            <a:r>
              <a:rPr lang="en-US" sz="1800" dirty="0"/>
              <a:t>The GIROPTIC Monopod telescopes out from 8 to 20" and offers a 1/4"-20 mounting screw for attaching your GIROPTIC 360cam or another lightweight camera. It also supports smartphones via optional phone holders. The Monopod has an aluminum build, comfortable soft handle, and features a stylish light blue finish</a:t>
            </a:r>
            <a:r>
              <a:rPr lang="en-US" sz="1800" dirty="0" smtClean="0"/>
              <a:t>.</a:t>
            </a:r>
            <a:endParaRPr lang="en-US" sz="1800" dirty="0"/>
          </a:p>
          <a:p>
            <a:pPr algn="just"/>
            <a:r>
              <a:rPr lang="en-US" sz="1800" dirty="0"/>
              <a:t>The mounting surface can be tilted 90°, so between the length and camera adjustments you can set it up for a variety of creative applications. The Monopod also offers a 1/4"-20 threaded mounting hole on the bottom for mounting your camera on a tripod while it's still attached.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1362" y="1478756"/>
            <a:ext cx="4632325" cy="46323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87847642"/>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360fly POV Pole </a:t>
            </a:r>
          </a:p>
        </p:txBody>
      </p:sp>
      <p:sp>
        <p:nvSpPr>
          <p:cNvPr id="3" name="Content Placeholder 2"/>
          <p:cNvSpPr>
            <a:spLocks noGrp="1"/>
          </p:cNvSpPr>
          <p:nvPr>
            <p:ph idx="1"/>
          </p:nvPr>
        </p:nvSpPr>
        <p:spPr>
          <a:xfrm>
            <a:off x="646111" y="1418711"/>
            <a:ext cx="5318920" cy="4796351"/>
          </a:xfrm>
        </p:spPr>
        <p:txBody>
          <a:bodyPr/>
          <a:lstStyle/>
          <a:p>
            <a:pPr algn="just"/>
            <a:r>
              <a:rPr lang="en-US" dirty="0"/>
              <a:t>The 360fly POV Pole is a length- and tilt-adjustable </a:t>
            </a:r>
            <a:r>
              <a:rPr lang="en-US" dirty="0" err="1"/>
              <a:t>selfie</a:t>
            </a:r>
            <a:r>
              <a:rPr lang="en-US" dirty="0"/>
              <a:t> stick for the 360fly HD and 4K action cameras</a:t>
            </a:r>
            <a:r>
              <a:rPr lang="en-US" dirty="0" smtClean="0"/>
              <a:t>.</a:t>
            </a:r>
            <a:endParaRPr lang="en-US" dirty="0"/>
          </a:p>
          <a:p>
            <a:pPr algn="just"/>
            <a:r>
              <a:rPr lang="en-US" dirty="0"/>
              <a:t>Featuring a 3-prong mount system, which supports the camera's mount adapter, the POV Pole allows you to use the camera in 360 mode as well as POV mode (selectable in-camera), and you can tilt the camera angle forward and backward. The POV Pole is made of aluminum and telescopes from 11.5 to 36" in length. The handle is made of a comfortable, soft material.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7306" y="1495706"/>
            <a:ext cx="4551082" cy="455108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9611935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a:t>Panono</a:t>
            </a:r>
            <a:r>
              <a:rPr lang="en-US" dirty="0"/>
              <a:t> Adapter</a:t>
            </a:r>
          </a:p>
        </p:txBody>
      </p:sp>
      <p:sp>
        <p:nvSpPr>
          <p:cNvPr id="3" name="Content Placeholder 2"/>
          <p:cNvSpPr>
            <a:spLocks noGrp="1"/>
          </p:cNvSpPr>
          <p:nvPr>
            <p:ph idx="1"/>
          </p:nvPr>
        </p:nvSpPr>
        <p:spPr>
          <a:xfrm>
            <a:off x="488949" y="1629738"/>
            <a:ext cx="6161882" cy="1584950"/>
          </a:xfrm>
        </p:spPr>
        <p:txBody>
          <a:bodyPr>
            <a:normAutofit/>
          </a:bodyPr>
          <a:lstStyle/>
          <a:p>
            <a:pPr algn="just"/>
            <a:r>
              <a:rPr lang="en-US" sz="1800" dirty="0"/>
              <a:t>Use the </a:t>
            </a:r>
            <a:r>
              <a:rPr lang="en-US" sz="1800" dirty="0" err="1"/>
              <a:t>Panono</a:t>
            </a:r>
            <a:r>
              <a:rPr lang="en-US" sz="1800" dirty="0"/>
              <a:t> Adapter to place your </a:t>
            </a:r>
            <a:r>
              <a:rPr lang="en-US" sz="1800" dirty="0" err="1"/>
              <a:t>Panono</a:t>
            </a:r>
            <a:r>
              <a:rPr lang="en-US" sz="1800" dirty="0"/>
              <a:t> camera on a standard tripod. Screw the Adapter into your camera and lock your camera onto your tripod. A micro-USB port acts as a </a:t>
            </a:r>
            <a:r>
              <a:rPr lang="en-US" sz="1800" dirty="0" err="1"/>
              <a:t>passthrough</a:t>
            </a:r>
            <a:r>
              <a:rPr lang="en-US" sz="1800" dirty="0"/>
              <a:t> for power when tripod-mounted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993" y="1597818"/>
            <a:ext cx="4327525" cy="43275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70717086"/>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6130" y="438430"/>
            <a:ext cx="9404723" cy="726001"/>
          </a:xfrm>
        </p:spPr>
        <p:txBody>
          <a:bodyPr/>
          <a:lstStyle/>
          <a:p>
            <a:pPr algn="ctr"/>
            <a:r>
              <a:rPr lang="en-US" sz="3600" dirty="0"/>
              <a:t>360fly Rugged Handlebar Mount (1/4"-20)</a:t>
            </a:r>
          </a:p>
        </p:txBody>
      </p:sp>
      <p:sp>
        <p:nvSpPr>
          <p:cNvPr id="3" name="Content Placeholder 2"/>
          <p:cNvSpPr>
            <a:spLocks noGrp="1"/>
          </p:cNvSpPr>
          <p:nvPr>
            <p:ph idx="1"/>
          </p:nvPr>
        </p:nvSpPr>
        <p:spPr>
          <a:xfrm>
            <a:off x="546101" y="1668463"/>
            <a:ext cx="6773231" cy="3176307"/>
          </a:xfrm>
        </p:spPr>
        <p:txBody>
          <a:bodyPr>
            <a:normAutofit fontScale="85000" lnSpcReduction="20000"/>
          </a:bodyPr>
          <a:lstStyle/>
          <a:p>
            <a:pPr algn="just"/>
            <a:r>
              <a:rPr lang="en-US" dirty="0"/>
              <a:t>Attach your action camera to bike and motorcycle handlebars, a seat post, or other tube with the 360fly Handlebar Mount. This jaw mount clamps onto the tube and features a 1/4"-20 stud mount with a locking nut. Two extended-length screws and an Allen key are included to adjust the mount for thicker bars</a:t>
            </a:r>
            <a:r>
              <a:rPr lang="en-US" dirty="0" smtClean="0"/>
              <a:t>.</a:t>
            </a:r>
            <a:endParaRPr lang="en-US" dirty="0"/>
          </a:p>
          <a:p>
            <a:pPr marL="0" indent="0">
              <a:buNone/>
            </a:pPr>
            <a:r>
              <a:rPr lang="en-US" dirty="0"/>
              <a:t>Features</a:t>
            </a:r>
          </a:p>
          <a:p>
            <a:r>
              <a:rPr lang="en-US" dirty="0"/>
              <a:t>Clamping jaw mounts to bike and motorcycle handlebars, or other tubes</a:t>
            </a:r>
          </a:p>
          <a:p>
            <a:r>
              <a:rPr lang="en-US" dirty="0"/>
              <a:t>Standard 1/4"-20 mounting stud with a locking nut</a:t>
            </a:r>
          </a:p>
          <a:p>
            <a:r>
              <a:rPr lang="en-US" dirty="0"/>
              <a:t>Includes longer screws and an Allen key to adjust the mount for thicker bars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3806" y="1668463"/>
            <a:ext cx="4200525" cy="42005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28605606"/>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Manfrotto Carbon Fiber Boom Pole for VR Camera (Small)</a:t>
            </a:r>
          </a:p>
        </p:txBody>
      </p:sp>
      <p:sp>
        <p:nvSpPr>
          <p:cNvPr id="3" name="Content Placeholder 2"/>
          <p:cNvSpPr>
            <a:spLocks noGrp="1"/>
          </p:cNvSpPr>
          <p:nvPr>
            <p:ph idx="1"/>
          </p:nvPr>
        </p:nvSpPr>
        <p:spPr>
          <a:xfrm>
            <a:off x="668947" y="1912144"/>
            <a:ext cx="6812941" cy="4567237"/>
          </a:xfrm>
        </p:spPr>
        <p:txBody>
          <a:bodyPr>
            <a:normAutofit fontScale="62500" lnSpcReduction="20000"/>
          </a:bodyPr>
          <a:lstStyle/>
          <a:p>
            <a:r>
              <a:rPr lang="en-US" dirty="0"/>
              <a:t>The Carbon Fiber Boom Pole for VR Camera (Small) from Manfrotto provides rigid, lightweight support for your virtual reality camera weighing up to 4.4 pounds. This versatile, 4-section pole reduces vibrations, and extends from 1' to 2.6', enabling you to shoot above your surroundings. Rubber-gripped anti-twist locks fasten quickly and firmly, preventing unintended </a:t>
            </a:r>
            <a:r>
              <a:rPr lang="en-US" dirty="0" smtClean="0"/>
              <a:t>slips.</a:t>
            </a:r>
            <a:endParaRPr lang="fa-IR" dirty="0"/>
          </a:p>
          <a:p>
            <a:r>
              <a:rPr lang="en-US" dirty="0" smtClean="0"/>
              <a:t>For </a:t>
            </a:r>
            <a:r>
              <a:rPr lang="en-US" dirty="0"/>
              <a:t>increased camera compatibility, the VR Camera Boom Pole features an interchangeable mount with 3/8"-16 and 1/4"-20 screws as well as a 1/4"-20 female thread. The 1/4"-20 thread enables you to mount the pole to a tripod or other support, increasing your camera position options.</a:t>
            </a:r>
          </a:p>
          <a:p>
            <a:endParaRPr lang="en-US" dirty="0"/>
          </a:p>
          <a:p>
            <a:pPr marL="0" indent="0">
              <a:buNone/>
            </a:pPr>
            <a:r>
              <a:rPr lang="en-US" dirty="0"/>
              <a:t>Features</a:t>
            </a:r>
          </a:p>
          <a:p>
            <a:r>
              <a:rPr lang="en-US" dirty="0"/>
              <a:t>Carbon fiber design offers lightweight, rigid support</a:t>
            </a:r>
          </a:p>
          <a:p>
            <a:r>
              <a:rPr lang="en-US" dirty="0"/>
              <a:t>Weighs approximately 15 ounces pounds; supports cameras up to 4.4 pounds</a:t>
            </a:r>
          </a:p>
          <a:p>
            <a:r>
              <a:rPr lang="en-US" dirty="0"/>
              <a:t>Telescoping extension range from 1' to 2.6'</a:t>
            </a:r>
          </a:p>
          <a:p>
            <a:r>
              <a:rPr lang="en-US" dirty="0"/>
              <a:t>Versatile, interchangeable mount with 1/4"-20 and 3/8"-16 screws</a:t>
            </a:r>
          </a:p>
          <a:p>
            <a:r>
              <a:rPr lang="en-US" dirty="0"/>
              <a:t>Integrated 1/4"-20 female thread for mounting to a tripod or other support</a:t>
            </a:r>
          </a:p>
          <a:p>
            <a:r>
              <a:rPr lang="en-US" dirty="0"/>
              <a:t>4-section legs with rubber-gripped, anti-twist locks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888" y="1912144"/>
            <a:ext cx="4267200" cy="4267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417918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2" y="2817300"/>
            <a:ext cx="9404723" cy="754576"/>
          </a:xfrm>
        </p:spPr>
        <p:txBody>
          <a:bodyPr/>
          <a:lstStyle/>
          <a:p>
            <a:pPr algn="ctr" rtl="1"/>
            <a:r>
              <a:rPr lang="fa-IR" dirty="0" smtClean="0">
                <a:cs typeface="B Titr" panose="00000700000000000000" pitchFamily="2" charset="-78"/>
              </a:rPr>
              <a:t>گیره و نگهدارنده (</a:t>
            </a:r>
            <a:r>
              <a:rPr lang="en-US" dirty="0" smtClean="0">
                <a:cs typeface="B Titr" panose="00000700000000000000" pitchFamily="2" charset="-78"/>
              </a:rPr>
              <a:t>Holder</a:t>
            </a:r>
            <a:r>
              <a:rPr lang="fa-IR" dirty="0" smtClean="0">
                <a:cs typeface="B Titr" panose="00000700000000000000" pitchFamily="2" charset="-78"/>
              </a:rPr>
              <a:t>)</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50785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723" y="2767293"/>
            <a:ext cx="9404723" cy="1400530"/>
          </a:xfrm>
        </p:spPr>
        <p:txBody>
          <a:bodyPr/>
          <a:lstStyle/>
          <a:p>
            <a:pPr algn="ctr"/>
            <a:r>
              <a:rPr lang="fa-IR" sz="6000" dirty="0" smtClean="0">
                <a:cs typeface="B Titr" panose="00000700000000000000" pitchFamily="2" charset="-78"/>
              </a:rPr>
              <a:t>انیمیشن</a:t>
            </a:r>
            <a:endParaRPr lang="en-US" sz="60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31577189"/>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67567" y="788474"/>
            <a:ext cx="9404723" cy="711713"/>
          </a:xfrm>
        </p:spPr>
        <p:txBody>
          <a:bodyPr/>
          <a:lstStyle/>
          <a:p>
            <a:pPr algn="ctr"/>
            <a:r>
              <a:rPr lang="en-US" sz="3600" dirty="0"/>
              <a:t>Freedom360 Stackable Weights (3-Pack)</a:t>
            </a:r>
          </a:p>
        </p:txBody>
      </p:sp>
      <p:sp>
        <p:nvSpPr>
          <p:cNvPr id="3" name="Content Placeholder 2"/>
          <p:cNvSpPr>
            <a:spLocks noGrp="1"/>
          </p:cNvSpPr>
          <p:nvPr>
            <p:ph idx="1"/>
          </p:nvPr>
        </p:nvSpPr>
        <p:spPr>
          <a:xfrm>
            <a:off x="601477" y="2024344"/>
            <a:ext cx="7085197" cy="4462182"/>
          </a:xfrm>
        </p:spPr>
        <p:txBody>
          <a:bodyPr>
            <a:normAutofit lnSpcReduction="10000"/>
          </a:bodyPr>
          <a:lstStyle/>
          <a:p>
            <a:pPr algn="just"/>
            <a:r>
              <a:rPr lang="en-US" dirty="0" smtClean="0"/>
              <a:t>t</a:t>
            </a:r>
            <a:r>
              <a:rPr lang="en-US" dirty="0"/>
              <a:t>his set of three </a:t>
            </a:r>
            <a:r>
              <a:rPr lang="en-US" b="1" dirty="0" smtClean="0"/>
              <a:t>Stackable</a:t>
            </a:r>
            <a:r>
              <a:rPr lang="fa-IR" b="1" dirty="0" smtClean="0"/>
              <a:t>	</a:t>
            </a:r>
            <a:r>
              <a:rPr lang="en-US" b="1" dirty="0" smtClean="0"/>
              <a:t> </a:t>
            </a:r>
            <a:r>
              <a:rPr lang="en-US" b="1" dirty="0"/>
              <a:t>Weights</a:t>
            </a:r>
            <a:r>
              <a:rPr lang="en-US" dirty="0"/>
              <a:t> from </a:t>
            </a:r>
            <a:r>
              <a:rPr lang="en-US" b="1" dirty="0"/>
              <a:t>Freedom360</a:t>
            </a:r>
            <a:r>
              <a:rPr lang="en-US" dirty="0"/>
              <a:t> can be used in a variety of ways, from adding weight to the bottom of a monopod, to helping weigh down a mini tripod for increased stability. When used with a monopod, the added weight shifts the center of gravity closer to the bottom of the pole, helping counterbalance the camera for steadier handheld shooting. Each piece weighs 1.1 </a:t>
            </a:r>
            <a:r>
              <a:rPr lang="en-US" dirty="0" err="1"/>
              <a:t>lb</a:t>
            </a:r>
            <a:r>
              <a:rPr lang="en-US" dirty="0"/>
              <a:t> and features a 3/8"-16 screw on one side and a 3/8"-16 mounting thread on the other, making them easily stackable. You can even mount a compact mini tripod, such as Freedom360's optional Tabletop Tripod, to the bottom to serve as part of a free-standing monopod system with added heft for stability.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60507" y="2207418"/>
            <a:ext cx="3932237" cy="39322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3916117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Freedom360 5X Adapter for F360 Mount</a:t>
            </a:r>
          </a:p>
        </p:txBody>
      </p:sp>
      <p:sp>
        <p:nvSpPr>
          <p:cNvPr id="3" name="Content Placeholder 2"/>
          <p:cNvSpPr>
            <a:spLocks noGrp="1"/>
          </p:cNvSpPr>
          <p:nvPr>
            <p:ph idx="1"/>
          </p:nvPr>
        </p:nvSpPr>
        <p:spPr>
          <a:xfrm>
            <a:off x="142876" y="1524280"/>
            <a:ext cx="7443788" cy="4826514"/>
          </a:xfrm>
        </p:spPr>
        <p:txBody>
          <a:bodyPr/>
          <a:lstStyle/>
          <a:p>
            <a:pPr algn="just"/>
            <a:r>
              <a:rPr lang="en-US" dirty="0"/>
              <a:t>The 5X Adapter from Freedom360 replaces one of the </a:t>
            </a:r>
            <a:r>
              <a:rPr lang="en-US" dirty="0" err="1"/>
              <a:t>GoPros</a:t>
            </a:r>
            <a:r>
              <a:rPr lang="en-US" dirty="0"/>
              <a:t> in the original 6-camera F360 mount, converting it from a corner-mounted, spherical 360° rig to a more traditional configuration with four cameras around and one facing up. In this configuration, you can capture 360° x 135° dome-shaped video with a blind spot on the bottom, making it particularly suitable for situations where the rig is placed close to the ground or other surface. The 5X Adapter is made from the same polyamide (nylon) as the F360 mount, fitting snugly into any of the six camera slots and providing a 3/8"-16 threaded mounting hole. It is secured in place by a camera brace and screws.</a:t>
            </a:r>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3337" y="1607343"/>
            <a:ext cx="4110831" cy="411083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118817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0417" y="1031362"/>
            <a:ext cx="9404723" cy="661707"/>
          </a:xfrm>
        </p:spPr>
        <p:txBody>
          <a:bodyPr/>
          <a:lstStyle/>
          <a:p>
            <a:pPr algn="ctr"/>
            <a:r>
              <a:rPr lang="nb-NO" sz="3200" dirty="0"/>
              <a:t>360fly Handlebar Mount for 360fly 4K Camera</a:t>
            </a:r>
            <a:endParaRPr lang="en-US" sz="3200" dirty="0"/>
          </a:p>
        </p:txBody>
      </p:sp>
      <p:sp>
        <p:nvSpPr>
          <p:cNvPr id="3" name="Content Placeholder 2"/>
          <p:cNvSpPr>
            <a:spLocks noGrp="1"/>
          </p:cNvSpPr>
          <p:nvPr>
            <p:ph idx="1"/>
          </p:nvPr>
        </p:nvSpPr>
        <p:spPr>
          <a:xfrm>
            <a:off x="550069" y="2034942"/>
            <a:ext cx="6550819" cy="4195481"/>
          </a:xfrm>
        </p:spPr>
        <p:txBody>
          <a:bodyPr>
            <a:normAutofit/>
          </a:bodyPr>
          <a:lstStyle/>
          <a:p>
            <a:pPr algn="just"/>
            <a:r>
              <a:rPr lang="en-US" sz="1800" dirty="0"/>
              <a:t>Mount your 360fly 4K Camera to your favorite ride's handlebars with this Handlebar Mount from 360fly. The mount features a standard 1/4"-20 screw with locking nut to secure your camera. It's both lightweight and strong, and its versatile clamping jaw means you can use it on all type of round or oval handlebars. Installation hardware is included.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044" y="2052918"/>
            <a:ext cx="4177505" cy="41775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5727628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sz="4000" dirty="0"/>
              <a:t>360fly Vented Helmet Mount for 360fly 4K Camera</a:t>
            </a:r>
            <a:endParaRPr lang="en-US" sz="4000" dirty="0"/>
          </a:p>
        </p:txBody>
      </p:sp>
      <p:sp>
        <p:nvSpPr>
          <p:cNvPr id="3" name="Content Placeholder 2"/>
          <p:cNvSpPr>
            <a:spLocks noGrp="1"/>
          </p:cNvSpPr>
          <p:nvPr>
            <p:ph idx="1"/>
          </p:nvPr>
        </p:nvSpPr>
        <p:spPr>
          <a:xfrm>
            <a:off x="588964" y="2128837"/>
            <a:ext cx="6304756" cy="2333345"/>
          </a:xfrm>
        </p:spPr>
        <p:txBody>
          <a:bodyPr/>
          <a:lstStyle/>
          <a:p>
            <a:pPr algn="just"/>
            <a:r>
              <a:rPr lang="en-US" dirty="0"/>
              <a:t>Capture 360° panoramic video from a first-person perspective with the Vented Helmet Mount from 360fly. Designed for use with 360fly 4K camera, the mount attaches to a wide range of vented helmets using two durable nylon straps and features a standard 1/4"-20 screw with locking nut to secure the camera.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3280" y="2128837"/>
            <a:ext cx="4232275" cy="423227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3184656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3" y="409856"/>
            <a:ext cx="9404723" cy="1400530"/>
          </a:xfrm>
        </p:spPr>
        <p:txBody>
          <a:bodyPr/>
          <a:lstStyle/>
          <a:p>
            <a:pPr algn="ctr"/>
            <a:r>
              <a:rPr lang="en-US" sz="4000" dirty="0"/>
              <a:t>Insta360 Android Adapter for ONE Action Camera (USB Type-C)</a:t>
            </a:r>
          </a:p>
        </p:txBody>
      </p:sp>
      <p:sp>
        <p:nvSpPr>
          <p:cNvPr id="3" name="Content Placeholder 2"/>
          <p:cNvSpPr>
            <a:spLocks noGrp="1"/>
          </p:cNvSpPr>
          <p:nvPr>
            <p:ph idx="1"/>
          </p:nvPr>
        </p:nvSpPr>
        <p:spPr>
          <a:xfrm>
            <a:off x="538955" y="1961496"/>
            <a:ext cx="6954839" cy="4389298"/>
          </a:xfrm>
        </p:spPr>
        <p:txBody>
          <a:bodyPr>
            <a:normAutofit/>
          </a:bodyPr>
          <a:lstStyle/>
          <a:p>
            <a:pPr algn="just" fontAlgn="base"/>
            <a:r>
              <a:rPr lang="en-US" sz="1800" dirty="0"/>
              <a:t>The Insta360 Android Adapter, in a USB Type-C version, allows you to attach and connect the Insta360 ONE action camera to Android devices with a USB Type-C interface, whereas the camera is natively compatible with </a:t>
            </a:r>
            <a:r>
              <a:rPr lang="en-US" sz="1800" dirty="0" err="1"/>
              <a:t>iOS</a:t>
            </a:r>
            <a:r>
              <a:rPr lang="en-US" sz="1800" dirty="0"/>
              <a:t> devices. All the camera's functions are transferred over in full via the adapter.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4776" y="2135981"/>
            <a:ext cx="3846512" cy="384651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5967088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Garmin Replacement Cradles for VIRB 360</a:t>
            </a:r>
          </a:p>
        </p:txBody>
      </p:sp>
      <p:sp>
        <p:nvSpPr>
          <p:cNvPr id="3" name="Content Placeholder 2"/>
          <p:cNvSpPr>
            <a:spLocks noGrp="1"/>
          </p:cNvSpPr>
          <p:nvPr>
            <p:ph idx="1"/>
          </p:nvPr>
        </p:nvSpPr>
        <p:spPr>
          <a:xfrm>
            <a:off x="679634" y="1672173"/>
            <a:ext cx="6149792" cy="4381757"/>
          </a:xfrm>
        </p:spPr>
        <p:txBody>
          <a:bodyPr/>
          <a:lstStyle/>
          <a:p>
            <a:pPr algn="just"/>
            <a:r>
              <a:rPr lang="en-US" dirty="0"/>
              <a:t>With these Garmin Replacement Cradles you can mount your VIRB 360 action camera to action camera accessories or standard camera tripods, respectively.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104" y="1485899"/>
            <a:ext cx="4568031" cy="456803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6382065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GoPro Adhesive Mounts for Fusion</a:t>
            </a:r>
          </a:p>
        </p:txBody>
      </p:sp>
      <p:sp>
        <p:nvSpPr>
          <p:cNvPr id="3" name="Content Placeholder 2"/>
          <p:cNvSpPr>
            <a:spLocks noGrp="1"/>
          </p:cNvSpPr>
          <p:nvPr>
            <p:ph idx="1"/>
          </p:nvPr>
        </p:nvSpPr>
        <p:spPr>
          <a:xfrm>
            <a:off x="817563" y="1743612"/>
            <a:ext cx="6433344" cy="4542888"/>
          </a:xfrm>
        </p:spPr>
        <p:txBody>
          <a:bodyPr/>
          <a:lstStyle/>
          <a:p>
            <a:pPr algn="just"/>
            <a:r>
              <a:rPr lang="en-US" dirty="0"/>
              <a:t>Secure your Fusion camera to a vehicle or equipment surface with these GoPro Adhesive Mounts for Fusion. Included are two of both flat and curved mounts for different surfaces, for a total of four mounts and two thumbscrews. Each mount features a three-prong adapter for directly attaching the Fusion without requiring a clip. The waterproof adhesive ensures a secure fit, though it will require some applied heat to remove.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594" y="1685925"/>
            <a:ext cx="4310856" cy="43108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69131185"/>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a:t>Matthews Auger Spike 8" Drill Type Lawn Spike with 3/8" Screw </a:t>
            </a:r>
          </a:p>
        </p:txBody>
      </p:sp>
      <p:sp>
        <p:nvSpPr>
          <p:cNvPr id="3" name="Content Placeholder 2"/>
          <p:cNvSpPr>
            <a:spLocks noGrp="1"/>
          </p:cNvSpPr>
          <p:nvPr>
            <p:ph idx="1"/>
          </p:nvPr>
        </p:nvSpPr>
        <p:spPr>
          <a:xfrm>
            <a:off x="646112" y="1853248"/>
            <a:ext cx="6419058" cy="4126071"/>
          </a:xfrm>
        </p:spPr>
        <p:txBody>
          <a:bodyPr/>
          <a:lstStyle/>
          <a:p>
            <a:pPr algn="just"/>
            <a:r>
              <a:rPr lang="en-US" dirty="0"/>
              <a:t>This 8" Auger Spike from Matthews is a support accessory for the Matthews </a:t>
            </a:r>
            <a:r>
              <a:rPr lang="en-US" dirty="0" err="1"/>
              <a:t>VRig</a:t>
            </a:r>
            <a:r>
              <a:rPr lang="en-US" dirty="0"/>
              <a:t> Professional 360 Spherical Camera Support System. It's a drill-type, screw-in spike with a 3/8" threaded screw designed to improve stability of the </a:t>
            </a:r>
            <a:r>
              <a:rPr lang="en-US" dirty="0" err="1"/>
              <a:t>VRig</a:t>
            </a:r>
            <a:r>
              <a:rPr lang="en-US" dirty="0"/>
              <a:t> in lawn-type exterior locations.</a:t>
            </a:r>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9029" y="1888649"/>
            <a:ext cx="4055269" cy="405526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19046750"/>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VSN Mobil V.360° Aluminum Tripod Mount with Thumbscrew (Red)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22344" y="2059781"/>
            <a:ext cx="4195762" cy="4195762"/>
          </a:xfrm>
        </p:spPr>
      </p:pic>
      <p:sp>
        <p:nvSpPr>
          <p:cNvPr id="5" name="TextBox 4"/>
          <p:cNvSpPr txBox="1"/>
          <p:nvPr/>
        </p:nvSpPr>
        <p:spPr>
          <a:xfrm>
            <a:off x="378619" y="2114550"/>
            <a:ext cx="6722269" cy="3416320"/>
          </a:xfrm>
          <a:prstGeom prst="rect">
            <a:avLst/>
          </a:prstGeom>
          <a:noFill/>
        </p:spPr>
        <p:txBody>
          <a:bodyPr wrap="square" rtlCol="0">
            <a:spAutoFit/>
          </a:bodyPr>
          <a:lstStyle/>
          <a:p>
            <a:pPr algn="just"/>
            <a:r>
              <a:rPr lang="en-US" dirty="0"/>
              <a:t>The red V.360° Aluminum Tripod Mount with Thumbscrew from VSN Mobil allows you mount your V.360° camera onto a tripod or other support accessory that features a standard 1/4"-20 screw. It utilizes the GoPro 3-prong mounting interface, which gives you tilt adjustment to help achieve the desired camera angle. The V.360° attaches to the mount using its supplied GoPro Mount Adapter. Additionally, you can attach the mount to the separately-available adhesives mounts to add camera angle adjustment when attaching the camera directly to various surfaces. For securing the camera into the mount, an aluminum thumbscrew and nut are included.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7747152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VSN Mobil V.360° Aluminum Bike/ATV Mount (Red)</a:t>
            </a:r>
          </a:p>
        </p:txBody>
      </p:sp>
      <p:sp>
        <p:nvSpPr>
          <p:cNvPr id="3" name="Content Placeholder 2"/>
          <p:cNvSpPr>
            <a:spLocks noGrp="1"/>
          </p:cNvSpPr>
          <p:nvPr>
            <p:ph idx="1"/>
          </p:nvPr>
        </p:nvSpPr>
        <p:spPr>
          <a:xfrm>
            <a:off x="626482" y="2052918"/>
            <a:ext cx="6831594" cy="3983551"/>
          </a:xfrm>
        </p:spPr>
        <p:txBody>
          <a:bodyPr>
            <a:normAutofit/>
          </a:bodyPr>
          <a:lstStyle/>
          <a:p>
            <a:pPr algn="just"/>
            <a:r>
              <a:rPr lang="en-US" sz="1800" dirty="0"/>
              <a:t>The red V.360° Aluminum Bike/ATV Mount from VSN Mobil allows you to attach your V.360° camera directly to your bike or ATV's handlebars. It is constructed from CNC-machined aluminum and is designed to fit bars measuring 1.18 to 1.26" in diameter. You can secure in place by tightening two screws with an included Allen wrench. Additionally, because the mount uses a standard 3-prong GoPro mounting interface, the clamp can also be used with GoPro cameras.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3325" y="2052918"/>
            <a:ext cx="4039394" cy="4039394"/>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094424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74749" y="1002788"/>
            <a:ext cx="8946541" cy="1147481"/>
          </a:xfrm>
        </p:spPr>
        <p:txBody>
          <a:bodyPr/>
          <a:lstStyle/>
          <a:p>
            <a:pPr marL="0" indent="0" algn="just" rtl="1">
              <a:buNone/>
            </a:pPr>
            <a:r>
              <a:rPr lang="fa-IR" dirty="0" smtClean="0">
                <a:cs typeface="B Nazanin" panose="00000400000000000000" pitchFamily="2" charset="-78"/>
              </a:rPr>
              <a:t>انیمیشن های 360 درجه می توانند به صورت بلادرنگ از موتورهای بازی سازی و یا به صورت رندر شده از طریق برخی نرم افزارهای انیمیشن سازی و موتورهای رندرینگ در هر یک از قالب های بیان شده رندر شوند و پس از آن تحت ویرایش قرار گیرند.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8253" y="2150269"/>
            <a:ext cx="7679531" cy="431973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1887442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Freedom360 Pole Safety Kit </a:t>
            </a:r>
          </a:p>
        </p:txBody>
      </p:sp>
      <p:sp>
        <p:nvSpPr>
          <p:cNvPr id="3" name="Content Placeholder 2"/>
          <p:cNvSpPr>
            <a:spLocks noGrp="1"/>
          </p:cNvSpPr>
          <p:nvPr>
            <p:ph idx="1"/>
          </p:nvPr>
        </p:nvSpPr>
        <p:spPr>
          <a:xfrm>
            <a:off x="746126" y="1607344"/>
            <a:ext cx="6683374" cy="4479132"/>
          </a:xfrm>
        </p:spPr>
        <p:txBody>
          <a:bodyPr/>
          <a:lstStyle/>
          <a:p>
            <a:pPr algn="just"/>
            <a:r>
              <a:rPr lang="en-US" dirty="0"/>
              <a:t>Add a sense of security when shooting with your Nodal Ninja pole by adding the Pole Safety Kit from Freedom360. The kit includes an angled plate that screws into the end of the pole via a 3/8" bolt as well as a </a:t>
            </a:r>
            <a:r>
              <a:rPr lang="en-US" dirty="0" err="1"/>
              <a:t>carabiner</a:t>
            </a:r>
            <a:r>
              <a:rPr lang="en-US" dirty="0"/>
              <a:t> to then attach the plate-equipped pole to a belt, strap, or other stable structure. You can also use an included 39" runner when a stable attachment point is further away.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81899" y="1607343"/>
            <a:ext cx="4296569" cy="429656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657877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VSN Mobil V.360° Aluminum Bike/ATV Mount</a:t>
            </a:r>
          </a:p>
        </p:txBody>
      </p:sp>
      <p:sp>
        <p:nvSpPr>
          <p:cNvPr id="3" name="Content Placeholder 2"/>
          <p:cNvSpPr>
            <a:spLocks noGrp="1"/>
          </p:cNvSpPr>
          <p:nvPr>
            <p:ph idx="1"/>
          </p:nvPr>
        </p:nvSpPr>
        <p:spPr>
          <a:xfrm>
            <a:off x="410368" y="1774312"/>
            <a:ext cx="6861970" cy="4397888"/>
          </a:xfrm>
        </p:spPr>
        <p:txBody>
          <a:bodyPr>
            <a:normAutofit/>
          </a:bodyPr>
          <a:lstStyle/>
          <a:p>
            <a:pPr algn="justLow"/>
            <a:r>
              <a:rPr lang="en-US" sz="1800" dirty="0"/>
              <a:t>The silver V.360° Aluminum Bike/ATV Mount from VSN Mobil allows you to attach your V.360° camera directly to your bike or ATV's handlebars. It is constructed from CNC-machined aluminum and is designed to fit bars measuring 1.18 to 1.26" in diameter. You can secure in place by tightening two screws with an included Allen wrench. Additionally, because the mount uses a standard 3-prong GoPro mounting interface, the clamp can also be used with GoPro cameras.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7593" y="1724959"/>
            <a:ext cx="4389437" cy="43894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6110671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sz="3200" dirty="0"/>
              <a:t>360fly Tripod Adapter for 360fly HD Camera</a:t>
            </a:r>
            <a:endParaRPr lang="en-US" sz="3200" dirty="0"/>
          </a:p>
        </p:txBody>
      </p:sp>
      <p:sp>
        <p:nvSpPr>
          <p:cNvPr id="3" name="Content Placeholder 2"/>
          <p:cNvSpPr>
            <a:spLocks noGrp="1"/>
          </p:cNvSpPr>
          <p:nvPr>
            <p:ph idx="1"/>
          </p:nvPr>
        </p:nvSpPr>
        <p:spPr>
          <a:xfrm>
            <a:off x="703262" y="1488561"/>
            <a:ext cx="6576219" cy="4805083"/>
          </a:xfrm>
        </p:spPr>
        <p:txBody>
          <a:bodyPr/>
          <a:lstStyle/>
          <a:p>
            <a:pPr algn="just"/>
            <a:r>
              <a:rPr lang="en-US" dirty="0"/>
              <a:t>Attach your 360fly HD Camera to any standard 1/4"-20 threaded mount with this Tripod Adapter from 360fly. This adapter works with most tripods, monopods, or other standard threaded mounts. It features </a:t>
            </a:r>
            <a:r>
              <a:rPr lang="en-US" dirty="0" err="1"/>
              <a:t>QuickTwist</a:t>
            </a:r>
            <a:r>
              <a:rPr lang="en-US" dirty="0"/>
              <a:t> technology, so you can secure your camera with a simple press and twist. The Tripod Adapter is made with durable, lightweight material, making it both reliable and portable.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2369" y="1567143"/>
            <a:ext cx="4113212" cy="41132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8709797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2" y="2817300"/>
            <a:ext cx="9404723" cy="754576"/>
          </a:xfrm>
        </p:spPr>
        <p:txBody>
          <a:bodyPr/>
          <a:lstStyle/>
          <a:p>
            <a:pPr algn="ctr" rtl="1"/>
            <a:r>
              <a:rPr lang="en-US" dirty="0" smtClean="0">
                <a:cs typeface="B Titr" panose="00000700000000000000" pitchFamily="2" charset="-78"/>
              </a:rPr>
              <a:t>Rig</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2392689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Kodak Standard Housing for PIXPRO SP360 4K</a:t>
            </a:r>
          </a:p>
        </p:txBody>
      </p:sp>
      <p:sp>
        <p:nvSpPr>
          <p:cNvPr id="3" name="Content Placeholder 2"/>
          <p:cNvSpPr>
            <a:spLocks noGrp="1"/>
          </p:cNvSpPr>
          <p:nvPr>
            <p:ph idx="1"/>
          </p:nvPr>
        </p:nvSpPr>
        <p:spPr>
          <a:xfrm>
            <a:off x="408595" y="1853248"/>
            <a:ext cx="6892317" cy="4383246"/>
          </a:xfrm>
        </p:spPr>
        <p:txBody>
          <a:bodyPr>
            <a:normAutofit lnSpcReduction="10000"/>
          </a:bodyPr>
          <a:lstStyle/>
          <a:p>
            <a:pPr algn="just"/>
            <a:r>
              <a:rPr lang="en-US" dirty="0"/>
              <a:t>Give your Kodak PIXPRO SP360 4K Virtual Reality Action Camera some extra protection against impact with this dedicated Standard Housing. This compact, lightweight accessory fits onto the frame of the camera, but its top and sides are open to allow for easy access to the controls, monitor, ports, and microphone. There is also a mount and bolt on the bottom for attachment to the optional </a:t>
            </a:r>
            <a:r>
              <a:rPr lang="en-US" dirty="0" err="1"/>
              <a:t>selfie</a:t>
            </a:r>
            <a:r>
              <a:rPr lang="en-US" dirty="0"/>
              <a:t> stick/hand grip for run-and-gun shooting or the optional suction cup mount. This housing is not waterproof or water-resistant and leaves the camera largely exposed, so be sure to use it only in dry environments. It is included with the Premier and Dual Pro Pack bundles and is offered here as a standalone item.</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1885" y="1853248"/>
            <a:ext cx="4289425" cy="42894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59137529"/>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360RIZE Bullet360 Holder Assembly for GoPro HERO4/3 Cameras</a:t>
            </a:r>
          </a:p>
        </p:txBody>
      </p:sp>
      <p:sp>
        <p:nvSpPr>
          <p:cNvPr id="3" name="Content Placeholder 2"/>
          <p:cNvSpPr>
            <a:spLocks noGrp="1"/>
          </p:cNvSpPr>
          <p:nvPr>
            <p:ph idx="1"/>
          </p:nvPr>
        </p:nvSpPr>
        <p:spPr>
          <a:xfrm>
            <a:off x="517525" y="1863053"/>
            <a:ext cx="6683375" cy="4648077"/>
          </a:xfrm>
        </p:spPr>
        <p:txBody>
          <a:bodyPr>
            <a:normAutofit/>
          </a:bodyPr>
          <a:lstStyle/>
          <a:p>
            <a:pPr algn="just"/>
            <a:r>
              <a:rPr lang="en-US" sz="1800" dirty="0"/>
              <a:t>The 360RIZE Bullet360 Holder Assembly allows you to mount the GoPro HERO4 and HERO3 series cameras to the Bullet360 360° video rigs. It features a built-in Bullet360 control board that allows for controlling of multiple cameras. This holder can be used as an additional or replacement unit for the rig</a:t>
            </a:r>
            <a:r>
              <a:rPr lang="en-US" sz="1800" dirty="0" smtClean="0"/>
              <a:t>.</a:t>
            </a:r>
            <a:endParaRPr lang="en-US" sz="1800" dirty="0"/>
          </a:p>
          <a:p>
            <a:pPr marL="0" indent="0">
              <a:buNone/>
            </a:pPr>
            <a:r>
              <a:rPr lang="en-US" sz="1800" dirty="0"/>
              <a:t>Compatibility</a:t>
            </a:r>
          </a:p>
          <a:p>
            <a:r>
              <a:rPr lang="en-US" sz="1800" dirty="0"/>
              <a:t>Bullet360 video rigs: Pro6, Pro6L, Pro7, Pro10HD, 3DPro12, 3DPro14, and 360Orb</a:t>
            </a:r>
          </a:p>
          <a:p>
            <a:r>
              <a:rPr lang="en-US" sz="1800" dirty="0"/>
              <a:t>GoPro cameras: HERO3/3+, and HERO4 Silver/Black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9451" y="1938618"/>
            <a:ext cx="4458212" cy="44582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6363721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360RIZE Pro10 Center Core for 10-Camera 360 Plug-n-Play Video Rig</a:t>
            </a:r>
          </a:p>
        </p:txBody>
      </p:sp>
      <p:sp>
        <p:nvSpPr>
          <p:cNvPr id="3" name="Content Placeholder 2"/>
          <p:cNvSpPr>
            <a:spLocks noGrp="1"/>
          </p:cNvSpPr>
          <p:nvPr>
            <p:ph idx="1"/>
          </p:nvPr>
        </p:nvSpPr>
        <p:spPr>
          <a:xfrm>
            <a:off x="171450" y="1853247"/>
            <a:ext cx="7550943" cy="4754722"/>
          </a:xfrm>
        </p:spPr>
        <p:txBody>
          <a:bodyPr>
            <a:normAutofit fontScale="92500" lnSpcReduction="10000"/>
          </a:bodyPr>
          <a:lstStyle/>
          <a:p>
            <a:pPr algn="just"/>
            <a:r>
              <a:rPr lang="en-US" dirty="0"/>
              <a:t>The Pro6 Center Core from 360RIZE is an anodized aluminum core for building a Pro10 ten-camera 360 Plug-n-Play 360° video rig. It features ten ports for attaching 360RIZE modular camera holder assemblies. Thanks to the modular design of the rigs, you can combine core centers and camera holder assemblies from different rigs with individual parts to create multiple rig configurations</a:t>
            </a:r>
            <a:r>
              <a:rPr lang="en-US" dirty="0" smtClean="0"/>
              <a:t>.</a:t>
            </a:r>
            <a:endParaRPr lang="en-US" dirty="0"/>
          </a:p>
          <a:p>
            <a:pPr marL="0" indent="0" algn="just">
              <a:buNone/>
            </a:pPr>
            <a:r>
              <a:rPr lang="en-US" dirty="0"/>
              <a:t>Compatibility</a:t>
            </a:r>
          </a:p>
          <a:p>
            <a:pPr algn="just"/>
            <a:r>
              <a:rPr lang="en-US" dirty="0"/>
              <a:t>360RIZE 360° video rig components like the Basic Camera Holder, Bullet360 Camera Holder, and the Basic Camera Holder for GoPro HERO5 camera</a:t>
            </a:r>
          </a:p>
          <a:p>
            <a:pPr algn="just"/>
            <a:r>
              <a:rPr lang="en-US" dirty="0"/>
              <a:t>Provides center core for building a Pro10 ten-camera video rig</a:t>
            </a:r>
          </a:p>
          <a:p>
            <a:pPr algn="just"/>
            <a:r>
              <a:rPr lang="en-US" dirty="0"/>
              <a:t>Durable anodized aluminum core with six ports for 360RIZE camera holder assemblies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0617" y="1995768"/>
            <a:ext cx="4026413" cy="402641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1760532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360RIZE Pro6L Center Core</a:t>
            </a:r>
          </a:p>
        </p:txBody>
      </p:sp>
      <p:sp>
        <p:nvSpPr>
          <p:cNvPr id="3" name="Content Placeholder 2"/>
          <p:cNvSpPr>
            <a:spLocks noGrp="1"/>
          </p:cNvSpPr>
          <p:nvPr>
            <p:ph idx="1"/>
          </p:nvPr>
        </p:nvSpPr>
        <p:spPr>
          <a:xfrm>
            <a:off x="646110" y="1552856"/>
            <a:ext cx="6376195" cy="4747931"/>
          </a:xfrm>
        </p:spPr>
        <p:txBody>
          <a:bodyPr/>
          <a:lstStyle/>
          <a:p>
            <a:pPr algn="just"/>
            <a:r>
              <a:rPr lang="en-US" dirty="0"/>
              <a:t>If you have camera mounts available, you can use the 360RIZE Pro6L Center Core to assemble your own 6-camera spherical video rig. The modular design of 360RIZE rigs enables you to own multiple cores and scale the number of cameras to what the shoot requires. For example, if you have a 10-camera rig, having this 6L Center Core enables you to make a 6-camera rig if you need a smaller setup. This core is compatible with the Basic Camera Holder, Bullet360 Camera Holder, and the Basic Camera Holder for the GoPro HERO5 Black.</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1622" y="1678782"/>
            <a:ext cx="3893343" cy="389334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3451860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0442" y="2817300"/>
            <a:ext cx="9404723" cy="754576"/>
          </a:xfrm>
        </p:spPr>
        <p:txBody>
          <a:bodyPr/>
          <a:lstStyle/>
          <a:p>
            <a:pPr algn="ctr" rtl="1"/>
            <a:r>
              <a:rPr lang="fa-IR" dirty="0" smtClean="0">
                <a:cs typeface="B Titr" panose="00000700000000000000" pitchFamily="2" charset="-78"/>
              </a:rPr>
              <a:t>گیم بال و لرزشگیر</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89907346"/>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Mooovr </a:t>
            </a:r>
            <a:r>
              <a:rPr lang="en-US" dirty="0" err="1"/>
              <a:t>Mooovrig</a:t>
            </a:r>
            <a:r>
              <a:rPr lang="en-US" dirty="0"/>
              <a:t> Damper</a:t>
            </a:r>
          </a:p>
        </p:txBody>
      </p:sp>
      <p:sp>
        <p:nvSpPr>
          <p:cNvPr id="3" name="Content Placeholder 2"/>
          <p:cNvSpPr>
            <a:spLocks noGrp="1"/>
          </p:cNvSpPr>
          <p:nvPr>
            <p:ph idx="1"/>
          </p:nvPr>
        </p:nvSpPr>
        <p:spPr>
          <a:xfrm>
            <a:off x="531812" y="1489868"/>
            <a:ext cx="6561931" cy="4625182"/>
          </a:xfrm>
        </p:spPr>
        <p:txBody>
          <a:bodyPr/>
          <a:lstStyle/>
          <a:p>
            <a:pPr algn="just"/>
            <a:r>
              <a:rPr lang="en-US" dirty="0"/>
              <a:t>The Damper from Mooovr uses wire ropes and an aluminum frame to minimize vibrations which can cause shaky, blurry images. It is designed for use with the </a:t>
            </a:r>
            <a:r>
              <a:rPr lang="en-US" dirty="0" err="1"/>
              <a:t>Mooovrig</a:t>
            </a:r>
            <a:r>
              <a:rPr lang="en-US" dirty="0"/>
              <a:t> VR Shooting Camera Rig.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83448" y="1597024"/>
            <a:ext cx="4267995" cy="426799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817770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723" y="2767293"/>
            <a:ext cx="9404723" cy="1400530"/>
          </a:xfrm>
        </p:spPr>
        <p:txBody>
          <a:bodyPr/>
          <a:lstStyle/>
          <a:p>
            <a:pPr algn="ctr"/>
            <a:r>
              <a:rPr lang="fa-IR" sz="6000" dirty="0" smtClean="0">
                <a:cs typeface="B Titr" panose="00000700000000000000" pitchFamily="2" charset="-78"/>
              </a:rPr>
              <a:t>ویدئو</a:t>
            </a:r>
            <a:endParaRPr lang="en-US" sz="60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58349400"/>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955" y="281268"/>
            <a:ext cx="9404723" cy="1400530"/>
          </a:xfrm>
        </p:spPr>
        <p:txBody>
          <a:bodyPr/>
          <a:lstStyle/>
          <a:p>
            <a:pPr algn="ctr"/>
            <a:r>
              <a:rPr lang="en-US" sz="4000" dirty="0" err="1"/>
              <a:t>Moza</a:t>
            </a:r>
            <a:r>
              <a:rPr lang="en-US" sz="4000" dirty="0"/>
              <a:t> Guru360 Handheld Gimbal Stabilizer for 360° </a:t>
            </a:r>
            <a:r>
              <a:rPr lang="en-US" sz="4000" dirty="0" smtClean="0"/>
              <a:t>Cameras</a:t>
            </a:r>
            <a:r>
              <a:rPr lang="en-US" sz="4000" dirty="0"/>
              <a:t/>
            </a:r>
            <a:br>
              <a:rPr lang="en-US" sz="4000" dirty="0"/>
            </a:br>
            <a:endParaRPr lang="en-US" sz="4000" dirty="0"/>
          </a:p>
        </p:txBody>
      </p:sp>
      <p:sp>
        <p:nvSpPr>
          <p:cNvPr id="3" name="Content Placeholder 2"/>
          <p:cNvSpPr>
            <a:spLocks noGrp="1"/>
          </p:cNvSpPr>
          <p:nvPr>
            <p:ph idx="1"/>
          </p:nvPr>
        </p:nvSpPr>
        <p:spPr>
          <a:xfrm>
            <a:off x="488949" y="1867411"/>
            <a:ext cx="6497639" cy="4666737"/>
          </a:xfrm>
        </p:spPr>
        <p:txBody>
          <a:bodyPr>
            <a:normAutofit fontScale="77500" lnSpcReduction="20000"/>
          </a:bodyPr>
          <a:lstStyle/>
          <a:p>
            <a:r>
              <a:rPr lang="en-US" dirty="0" err="1"/>
              <a:t>Moza</a:t>
            </a:r>
            <a:r>
              <a:rPr lang="en-US" dirty="0"/>
              <a:t> Guru360 Overview</a:t>
            </a:r>
          </a:p>
          <a:p>
            <a:r>
              <a:rPr lang="en-US" dirty="0"/>
              <a:t>The </a:t>
            </a:r>
            <a:r>
              <a:rPr lang="en-US" dirty="0" err="1"/>
              <a:t>Moza</a:t>
            </a:r>
            <a:r>
              <a:rPr lang="en-US" dirty="0"/>
              <a:t> Guru360 is a 3-axis handheld gimbal stabilizer for 360° cameras. Designed with the tilt and roll motors in places that won't obstruct the camera's view, the Guru360 overcomes the major challenge in stabilizing 360° cameras. The Guru360 enables you to keep your 360° camera's horizon level stable, capturing smooth shots and highly enhancing immersive 360° videos. The added stability also makes stitching easier when using multiple cameras</a:t>
            </a:r>
            <a:r>
              <a:rPr lang="en-US" dirty="0" smtClean="0"/>
              <a:t>.</a:t>
            </a:r>
            <a:endParaRPr lang="en-US" dirty="0"/>
          </a:p>
          <a:p>
            <a:r>
              <a:rPr lang="en-US" dirty="0"/>
              <a:t>The Guru360 features a 5-way analog joystick on the gimbal handle, and offers three different filming modes: follow, lock, and head lock. It also comes with an </a:t>
            </a:r>
            <a:r>
              <a:rPr lang="en-US" dirty="0" err="1"/>
              <a:t>iOS</a:t>
            </a:r>
            <a:r>
              <a:rPr lang="en-US" dirty="0"/>
              <a:t> mobile app (free download) that allows you to control it remotely from an iPhone/iPad. The Guru360 handle has a 1/4"-20 threaded mounting hole on the bottom for attaching to monopods and other supports, and the app will let you operate the filming modes remotely when using the Guru360 mounted on such supports</a:t>
            </a:r>
            <a:r>
              <a:rPr lang="en-US" dirty="0" smtClean="0"/>
              <a:t>.</a:t>
            </a:r>
            <a:endParaRPr lang="en-US" dirty="0"/>
          </a:p>
          <a:p>
            <a:r>
              <a:rPr lang="en-US" dirty="0"/>
              <a:t>The supplied battery lasts 4-8 hours, depending on use. Other accessories, included counterweights, are also provided</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4581" y="1867412"/>
            <a:ext cx="4666737" cy="46667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44414910"/>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525" y="295555"/>
            <a:ext cx="11298238" cy="6269551"/>
          </a:xfrm>
        </p:spPr>
        <p:txBody>
          <a:bodyPr>
            <a:normAutofit fontScale="92500" lnSpcReduction="10000"/>
          </a:bodyPr>
          <a:lstStyle/>
          <a:p>
            <a:r>
              <a:rPr lang="en-US" dirty="0"/>
              <a:t>Key Features</a:t>
            </a:r>
          </a:p>
          <a:p>
            <a:r>
              <a:rPr lang="en-US" dirty="0"/>
              <a:t>3-axis handheld gimbal stabilizer for 360° cameras</a:t>
            </a:r>
          </a:p>
          <a:p>
            <a:r>
              <a:rPr lang="en-US" dirty="0"/>
              <a:t>Unobstructed camera view thanks to the positioning of the tilt and roll motors</a:t>
            </a:r>
          </a:p>
          <a:p>
            <a:r>
              <a:rPr lang="en-US" dirty="0"/>
              <a:t>0.55 </a:t>
            </a:r>
            <a:r>
              <a:rPr lang="en-US" dirty="0" err="1"/>
              <a:t>lb</a:t>
            </a:r>
            <a:r>
              <a:rPr lang="en-US" dirty="0"/>
              <a:t> payload</a:t>
            </a:r>
          </a:p>
          <a:p>
            <a:r>
              <a:rPr lang="en-US" dirty="0"/>
              <a:t>Capture smooth shots</a:t>
            </a:r>
          </a:p>
          <a:p>
            <a:r>
              <a:rPr lang="en-US" dirty="0"/>
              <a:t>Enjoy easier stitching when using multiple cameras</a:t>
            </a:r>
          </a:p>
          <a:p>
            <a:r>
              <a:rPr lang="en-US" dirty="0"/>
              <a:t>5-way analog joystick</a:t>
            </a:r>
          </a:p>
          <a:p>
            <a:r>
              <a:rPr lang="en-US" dirty="0"/>
              <a:t>3 different filming modes: follow, lock, and head lock</a:t>
            </a:r>
          </a:p>
          <a:p>
            <a:r>
              <a:rPr lang="en-US" dirty="0"/>
              <a:t>Auto inversion</a:t>
            </a:r>
          </a:p>
          <a:p>
            <a:r>
              <a:rPr lang="en-US" dirty="0"/>
              <a:t>Includes </a:t>
            </a:r>
            <a:r>
              <a:rPr lang="en-US" dirty="0" err="1"/>
              <a:t>iOS</a:t>
            </a:r>
            <a:r>
              <a:rPr lang="en-US" dirty="0"/>
              <a:t> mobile app (works via built-in Bluetooth)</a:t>
            </a:r>
          </a:p>
          <a:p>
            <a:r>
              <a:rPr lang="en-US" dirty="0"/>
              <a:t>1/4"-20 threaded mounting hole on the bottom of the handle</a:t>
            </a:r>
          </a:p>
          <a:p>
            <a:r>
              <a:rPr lang="en-US" dirty="0"/>
              <a:t>4 to 8-hour battery</a:t>
            </a:r>
          </a:p>
          <a:p>
            <a:r>
              <a:rPr lang="en-US" dirty="0"/>
              <a:t>Built-in encoder motors</a:t>
            </a:r>
          </a:p>
          <a:p>
            <a:r>
              <a:rPr lang="en-US" dirty="0"/>
              <a:t>Pre-calibrated</a:t>
            </a:r>
          </a:p>
          <a:p>
            <a:r>
              <a:rPr lang="en-US" dirty="0"/>
              <a:t>Tool-free adjustment</a:t>
            </a:r>
          </a:p>
          <a:p>
            <a:r>
              <a:rPr lang="en-US" dirty="0"/>
              <a:t>Supported </a:t>
            </a:r>
            <a:r>
              <a:rPr lang="en-US" dirty="0" smtClean="0"/>
              <a:t>Cameras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1768073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525" y="295555"/>
            <a:ext cx="11298238" cy="6269551"/>
          </a:xfrm>
        </p:spPr>
        <p:txBody>
          <a:bodyPr>
            <a:normAutofit fontScale="92500" lnSpcReduction="10000"/>
          </a:bodyPr>
          <a:lstStyle/>
          <a:p>
            <a:pPr marL="0" indent="0">
              <a:buNone/>
            </a:pPr>
            <a:r>
              <a:rPr lang="en-US" dirty="0"/>
              <a:t>The following are some of the 360° cameras that the Guru360 supports:</a:t>
            </a:r>
          </a:p>
          <a:p>
            <a:r>
              <a:rPr lang="en-US" dirty="0" err="1"/>
              <a:t>Xiaomi</a:t>
            </a:r>
            <a:r>
              <a:rPr lang="en-US" dirty="0"/>
              <a:t> </a:t>
            </a:r>
            <a:r>
              <a:rPr lang="en-US" dirty="0" err="1"/>
              <a:t>MiJia</a:t>
            </a:r>
            <a:r>
              <a:rPr lang="en-US" dirty="0"/>
              <a:t> 360° Spherical Panoramic Camera</a:t>
            </a:r>
          </a:p>
          <a:p>
            <a:r>
              <a:rPr lang="en-US" dirty="0"/>
              <a:t>Garmin VIRB 360</a:t>
            </a:r>
          </a:p>
          <a:p>
            <a:r>
              <a:rPr lang="en-US" dirty="0"/>
              <a:t>YI 360 VR Camera</a:t>
            </a:r>
          </a:p>
          <a:p>
            <a:r>
              <a:rPr lang="en-US" dirty="0"/>
              <a:t>Samsung Gear 360</a:t>
            </a:r>
          </a:p>
          <a:p>
            <a:r>
              <a:rPr lang="en-US" dirty="0"/>
              <a:t>New Samsung Gear 360</a:t>
            </a:r>
          </a:p>
          <a:p>
            <a:r>
              <a:rPr lang="en-US" dirty="0"/>
              <a:t>Nikon </a:t>
            </a:r>
            <a:r>
              <a:rPr lang="en-US" dirty="0" err="1"/>
              <a:t>Keymission</a:t>
            </a:r>
            <a:r>
              <a:rPr lang="en-US" dirty="0"/>
              <a:t> 360 and 170</a:t>
            </a:r>
          </a:p>
          <a:p>
            <a:r>
              <a:rPr lang="en-US" dirty="0"/>
              <a:t>Theta S and Theta SC from Ricoh</a:t>
            </a:r>
          </a:p>
          <a:p>
            <a:r>
              <a:rPr lang="en-US" dirty="0"/>
              <a:t>Dual Kodak </a:t>
            </a:r>
            <a:r>
              <a:rPr lang="en-US" dirty="0" err="1"/>
              <a:t>PixPro</a:t>
            </a:r>
            <a:r>
              <a:rPr lang="en-US" dirty="0"/>
              <a:t> SP360</a:t>
            </a:r>
          </a:p>
          <a:p>
            <a:r>
              <a:rPr lang="en-US" dirty="0"/>
              <a:t>LG 360 Cam</a:t>
            </a:r>
          </a:p>
          <a:p>
            <a:r>
              <a:rPr lang="en-US" dirty="0"/>
              <a:t>Casio EX-FR200</a:t>
            </a:r>
          </a:p>
          <a:p>
            <a:r>
              <a:rPr lang="en-US" dirty="0"/>
              <a:t>360Fly Action Camera</a:t>
            </a:r>
          </a:p>
          <a:p>
            <a:r>
              <a:rPr lang="en-US" dirty="0"/>
              <a:t>Vuze</a:t>
            </a:r>
          </a:p>
          <a:p>
            <a:r>
              <a:rPr lang="en-US" dirty="0"/>
              <a:t>Giroptic IO</a:t>
            </a:r>
          </a:p>
          <a:p>
            <a:r>
              <a:rPr lang="en-US" dirty="0"/>
              <a:t>Insta360 Nano</a:t>
            </a:r>
          </a:p>
          <a:p>
            <a:r>
              <a:rPr lang="en-US" dirty="0" err="1"/>
              <a:t>Andoer</a:t>
            </a:r>
            <a:r>
              <a:rPr lang="en-US" dirty="0"/>
              <a:t> 360 All Viewer</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72327253"/>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Manfrotto Virtual Reality Pump Cup with Spigot Adapter</a:t>
            </a:r>
          </a:p>
        </p:txBody>
      </p:sp>
      <p:sp>
        <p:nvSpPr>
          <p:cNvPr id="3" name="Content Placeholder 2"/>
          <p:cNvSpPr>
            <a:spLocks noGrp="1"/>
          </p:cNvSpPr>
          <p:nvPr>
            <p:ph idx="1"/>
          </p:nvPr>
        </p:nvSpPr>
        <p:spPr>
          <a:xfrm>
            <a:off x="474663" y="1933856"/>
            <a:ext cx="7704932" cy="4359788"/>
          </a:xfrm>
        </p:spPr>
        <p:txBody>
          <a:bodyPr>
            <a:normAutofit/>
          </a:bodyPr>
          <a:lstStyle/>
          <a:p>
            <a:pPr algn="just"/>
            <a:r>
              <a:rPr lang="en-US" sz="1800" dirty="0"/>
              <a:t>Cameras can be supported in many ways, but when it comes to attaching a camera onto a smooth surface, this is made possible with the Virtual Reality Pump Cup with Spigot Adapter from Manfrotto. The cup, which has a weight capacity of 6.6 </a:t>
            </a:r>
            <a:r>
              <a:rPr lang="en-US" sz="1800" dirty="0" err="1"/>
              <a:t>lb</a:t>
            </a:r>
            <a:r>
              <a:rPr lang="en-US" sz="1800" dirty="0"/>
              <a:t>, suctions onto smooth non-porous surfaces, and within the half hemisphere of the ball-joint socket, the ball can move 360°. Furthermore, by releasing the large ratchet handle, a virtual reality camera can be placed in a variety of positions</a:t>
            </a:r>
            <a:r>
              <a:rPr lang="en-US" sz="1800" dirty="0" smtClean="0"/>
              <a:t>.</a:t>
            </a:r>
            <a:endParaRPr lang="en-US" sz="1800" dirty="0"/>
          </a:p>
          <a:p>
            <a:pPr algn="just"/>
            <a:r>
              <a:rPr lang="en-US" sz="1800" dirty="0"/>
              <a:t>The VR suction cup includes a 1/4"-20 and 3/8"-16 double spigot, compatible with extension booms and other head attachment accessories. Moreover, the double spigot sits inside the 5/8" female socket which is secured with the screw knob, but also has a safety pin release. The safety pin prevents accidental release of the double spigot.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3417" y="1997868"/>
            <a:ext cx="3588545" cy="358854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5123624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724" y="3117337"/>
            <a:ext cx="9404723" cy="797438"/>
          </a:xfrm>
        </p:spPr>
        <p:txBody>
          <a:bodyPr/>
          <a:lstStyle/>
          <a:p>
            <a:pPr algn="ctr" rtl="1"/>
            <a:r>
              <a:rPr lang="fa-IR" dirty="0" smtClean="0">
                <a:cs typeface="B Titr" panose="00000700000000000000" pitchFamily="2" charset="-78"/>
              </a:rPr>
              <a:t>کیف و محافظ</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4586152"/>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4344" y="661180"/>
            <a:ext cx="10199644" cy="967595"/>
          </a:xfrm>
        </p:spPr>
        <p:txBody>
          <a:bodyPr>
            <a:normAutofit/>
          </a:bodyPr>
          <a:lstStyle/>
          <a:p>
            <a:pPr marL="0" indent="0" algn="ctr">
              <a:buNone/>
            </a:pPr>
            <a:r>
              <a:rPr lang="en-US" sz="1800" dirty="0"/>
              <a:t>CAMERASAFE Travel Camera Case fits Action or 360 Spherical Panorama and Accessories - Samsung Gear 360 4K Action Camera / LG G5 360 CAM / 360fly / Kodak SP360 / Panasonic A1 / Garmin </a:t>
            </a:r>
            <a:r>
              <a:rPr lang="en-US" sz="1800" dirty="0" smtClean="0"/>
              <a:t>Verb</a:t>
            </a:r>
            <a:endParaRPr lang="fa-IR" sz="1800" dirty="0" smtClean="0"/>
          </a:p>
          <a:p>
            <a:pPr algn="r" rtl="1"/>
            <a:endParaRPr lang="en-US" sz="1800"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5113" y="1735932"/>
            <a:ext cx="4551806" cy="4922646"/>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3307036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nb-NO" sz="3600" dirty="0"/>
              <a:t>360fly Camera Pouch for 360fly HD &amp; 4K </a:t>
            </a:r>
            <a:endParaRPr lang="en-US" sz="3600" dirty="0"/>
          </a:p>
        </p:txBody>
      </p:sp>
      <p:sp>
        <p:nvSpPr>
          <p:cNvPr id="3" name="Content Placeholder 2"/>
          <p:cNvSpPr>
            <a:spLocks noGrp="1"/>
          </p:cNvSpPr>
          <p:nvPr>
            <p:ph idx="1"/>
          </p:nvPr>
        </p:nvSpPr>
        <p:spPr>
          <a:xfrm>
            <a:off x="78581" y="1507330"/>
            <a:ext cx="6607969" cy="4957764"/>
          </a:xfrm>
        </p:spPr>
        <p:txBody>
          <a:bodyPr/>
          <a:lstStyle/>
          <a:p>
            <a:pPr algn="just"/>
            <a:r>
              <a:rPr lang="en-US" dirty="0"/>
              <a:t>Half-circle on the left, half-circle on the right, and zipper in middle: this is a form-fitting Camera Pouch from 360fly for your 360fly HD or 4K action camera. It's made out of soft, comfortable Neoprene.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5132" y="1507330"/>
            <a:ext cx="4348956" cy="434895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3234358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VSN Mobil V.360° Port Access Cover</a:t>
            </a:r>
          </a:p>
        </p:txBody>
      </p:sp>
      <p:sp>
        <p:nvSpPr>
          <p:cNvPr id="3" name="Content Placeholder 2"/>
          <p:cNvSpPr>
            <a:spLocks noGrp="1"/>
          </p:cNvSpPr>
          <p:nvPr>
            <p:ph idx="1"/>
          </p:nvPr>
        </p:nvSpPr>
        <p:spPr>
          <a:xfrm>
            <a:off x="646112" y="1654455"/>
            <a:ext cx="6254752" cy="4660620"/>
          </a:xfrm>
        </p:spPr>
        <p:txBody>
          <a:bodyPr>
            <a:normAutofit/>
          </a:bodyPr>
          <a:lstStyle/>
          <a:p>
            <a:pPr algn="just"/>
            <a:r>
              <a:rPr lang="en-US" sz="1800" dirty="0"/>
              <a:t>The V.360° Port Access Cover from VSN Mobil can be swapped for the waterproof battery door cover included with the V.360° camera, providing access to the USB port for charging and the HDMI port for video output during operation</a:t>
            </a:r>
            <a:r>
              <a:rPr lang="en-US" sz="1800" dirty="0" smtClean="0"/>
              <a:t>.</a:t>
            </a:r>
            <a:endParaRPr lang="en-US" sz="1800" dirty="0"/>
          </a:p>
          <a:p>
            <a:pPr algn="just"/>
            <a:r>
              <a:rPr lang="en-US" sz="1800" dirty="0"/>
              <a:t>Note: The V.360° camera is not sealed against water or dust/sand when the Port Access Cover is attached.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205" y="1654455"/>
            <a:ext cx="4593944" cy="459394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701660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VSN Mobil V.360° Carry Case</a:t>
            </a:r>
          </a:p>
        </p:txBody>
      </p:sp>
      <p:sp>
        <p:nvSpPr>
          <p:cNvPr id="3" name="Content Placeholder 2"/>
          <p:cNvSpPr>
            <a:spLocks noGrp="1"/>
          </p:cNvSpPr>
          <p:nvPr>
            <p:ph idx="1"/>
          </p:nvPr>
        </p:nvSpPr>
        <p:spPr>
          <a:xfrm>
            <a:off x="731837" y="1388549"/>
            <a:ext cx="6754813" cy="5044000"/>
          </a:xfrm>
        </p:spPr>
        <p:txBody>
          <a:bodyPr/>
          <a:lstStyle/>
          <a:p>
            <a:pPr algn="just"/>
            <a:r>
              <a:rPr lang="en-US" dirty="0" smtClean="0"/>
              <a:t>t</a:t>
            </a:r>
            <a:r>
              <a:rPr lang="en-US" dirty="0"/>
              <a:t>he </a:t>
            </a:r>
            <a:r>
              <a:rPr lang="en-US" b="1" dirty="0"/>
              <a:t>V.360° Carry Case</a:t>
            </a:r>
            <a:r>
              <a:rPr lang="en-US" dirty="0"/>
              <a:t> from </a:t>
            </a:r>
            <a:r>
              <a:rPr lang="en-US" b="1" dirty="0" smtClean="0"/>
              <a:t>VSN</a:t>
            </a:r>
            <a:r>
              <a:rPr lang="fa-IR" b="1" dirty="0"/>
              <a:t> </a:t>
            </a:r>
            <a:r>
              <a:rPr lang="en-US" b="1" dirty="0" smtClean="0"/>
              <a:t>Mobil</a:t>
            </a:r>
            <a:r>
              <a:rPr lang="en-US" dirty="0"/>
              <a:t> </a:t>
            </a:r>
            <a:endParaRPr lang="fa-IR" dirty="0" smtClean="0"/>
          </a:p>
          <a:p>
            <a:pPr marL="0" indent="0" algn="just">
              <a:buNone/>
            </a:pPr>
            <a:r>
              <a:rPr lang="en-US" dirty="0" smtClean="0"/>
              <a:t>provides </a:t>
            </a:r>
            <a:r>
              <a:rPr lang="en-US" dirty="0"/>
              <a:t>added protection when storing and carrying your V.360° camera and V.360° Bluetooth Remote. It features a zippered clamshell design with hard cardboard interior construction and a grill cloth exterior. A D-ring with fabric loop is provided for attaching the case to your backpack or gear bag via an included </a:t>
            </a:r>
            <a:r>
              <a:rPr lang="en-US" dirty="0" err="1"/>
              <a:t>carabiner</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2218" y="1521619"/>
            <a:ext cx="4300538" cy="430053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481109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Freedom360 Lens Caps for GoPro HERO4/3+/3 (Set of 7)</a:t>
            </a:r>
          </a:p>
        </p:txBody>
      </p:sp>
      <p:sp>
        <p:nvSpPr>
          <p:cNvPr id="3" name="Content Placeholder 2"/>
          <p:cNvSpPr>
            <a:spLocks noGrp="1"/>
          </p:cNvSpPr>
          <p:nvPr>
            <p:ph idx="1"/>
          </p:nvPr>
        </p:nvSpPr>
        <p:spPr>
          <a:xfrm>
            <a:off x="646112" y="1960050"/>
            <a:ext cx="6497638" cy="4255013"/>
          </a:xfrm>
        </p:spPr>
        <p:txBody>
          <a:bodyPr/>
          <a:lstStyle/>
          <a:p>
            <a:pPr algn="just"/>
            <a:r>
              <a:rPr lang="en-US" dirty="0"/>
              <a:t>Protect the lenses of all six GoPro cameras in your F360 rig with this set of 7 Lens Caps from Freedom360. The caps are compatible with GoPro HERO4, HERO3+, and HERO3 cameras and feature the Freedom360 logo. The seventh cap in this set is an extra, should you accidentally lose or damage one of the other caps.</a:t>
            </a:r>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2052918"/>
            <a:ext cx="4267993" cy="426799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9270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مقدمه</a:t>
            </a:r>
            <a:endParaRPr lang="en-US" dirty="0">
              <a:cs typeface="B Titr" panose="00000700000000000000" pitchFamily="2" charset="-78"/>
            </a:endParaRPr>
          </a:p>
        </p:txBody>
      </p:sp>
      <p:sp>
        <p:nvSpPr>
          <p:cNvPr id="3" name="Content Placeholder 2"/>
          <p:cNvSpPr>
            <a:spLocks noGrp="1"/>
          </p:cNvSpPr>
          <p:nvPr>
            <p:ph idx="1"/>
          </p:nvPr>
        </p:nvSpPr>
        <p:spPr>
          <a:xfrm>
            <a:off x="1103312" y="1361718"/>
            <a:ext cx="8946541" cy="4195481"/>
          </a:xfrm>
        </p:spPr>
        <p:txBody>
          <a:bodyPr/>
          <a:lstStyle/>
          <a:p>
            <a:pPr algn="just" rtl="1"/>
            <a:r>
              <a:rPr lang="fa-IR" dirty="0">
                <a:cs typeface="B Nazanin" panose="00000400000000000000" pitchFamily="2" charset="-78"/>
              </a:rPr>
              <a:t>واقعیت مجازی یا </a:t>
            </a:r>
            <a:r>
              <a:rPr lang="en-US" dirty="0">
                <a:cs typeface="B Nazanin" panose="00000400000000000000" pitchFamily="2" charset="-78"/>
              </a:rPr>
              <a:t>Virtual </a:t>
            </a:r>
            <a:r>
              <a:rPr lang="en-US" dirty="0" smtClean="0">
                <a:cs typeface="B Nazanin" panose="00000400000000000000" pitchFamily="2" charset="-78"/>
              </a:rPr>
              <a:t>Reality</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که به اختصار با حروف </a:t>
            </a:r>
            <a:r>
              <a:rPr lang="en-US" dirty="0">
                <a:cs typeface="B Nazanin" panose="00000400000000000000" pitchFamily="2" charset="-78"/>
              </a:rPr>
              <a:t>VR </a:t>
            </a:r>
            <a:r>
              <a:rPr lang="fa-IR" dirty="0">
                <a:cs typeface="B Nazanin" panose="00000400000000000000" pitchFamily="2" charset="-78"/>
              </a:rPr>
              <a:t>نمایش داده می‌شوند </a:t>
            </a:r>
            <a:r>
              <a:rPr lang="fa-IR" dirty="0" smtClean="0">
                <a:cs typeface="B Nazanin" panose="00000400000000000000" pitchFamily="2" charset="-78"/>
              </a:rPr>
              <a:t>فناوری </a:t>
            </a:r>
            <a:r>
              <a:rPr lang="fa-IR" dirty="0">
                <a:cs typeface="B Nazanin" panose="00000400000000000000" pitchFamily="2" charset="-78"/>
              </a:rPr>
              <a:t>است که در آن انسان در دنیای مجازی تعاملی قرار می‌گیرد و با حرکت دادن سر خود می‌تواند در این دنیا حرکت </a:t>
            </a:r>
            <a:r>
              <a:rPr lang="fa-IR" dirty="0" smtClean="0">
                <a:cs typeface="B Nazanin" panose="00000400000000000000" pitchFamily="2" charset="-78"/>
              </a:rPr>
              <a:t>کند.</a:t>
            </a:r>
          </a:p>
          <a:p>
            <a:pPr marL="0" indent="0" algn="just" rtl="1">
              <a:buNone/>
            </a:pPr>
            <a:endParaRPr lang="fa-IR" dirty="0" smtClean="0">
              <a:cs typeface="B Nazanin" panose="00000400000000000000" pitchFamily="2" charset="-78"/>
            </a:endParaRPr>
          </a:p>
          <a:p>
            <a:pPr marL="0" indent="0" algn="just"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331" y="2160358"/>
            <a:ext cx="8172000" cy="459626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85860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50208" y="145539"/>
            <a:ext cx="8079580" cy="1333218"/>
          </a:xfrm>
        </p:spPr>
        <p:txBody>
          <a:bodyPr>
            <a:normAutofit/>
          </a:bodyPr>
          <a:lstStyle/>
          <a:p>
            <a:pPr marL="0" indent="0" algn="ctr" rtl="1">
              <a:buNone/>
            </a:pPr>
            <a:r>
              <a:rPr lang="fa-IR" dirty="0" smtClean="0">
                <a:cs typeface="B Nazanin" panose="00000400000000000000" pitchFamily="2" charset="-78"/>
              </a:rPr>
              <a:t>تصویر برداری 360 درجه یکی از تکنولوژی های نوینی است که به سرعت در حال توسعه است و بسیاری از ابر شرکت های دنیا نیز به توسعه تکنولوژی های ویژه ای در این حوزه می پردازند که آخرین نمونه آن تکنولوژی شرکت اینتل برای پوشش بازی های لالیگای اسپانیا بود، در ادامه به بررسی انواع تصویر برداری 360 و سپس دوربین ها و فرمت های این حوزه می پردازیم.</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7240" y="1533524"/>
            <a:ext cx="8612982" cy="515630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54271737"/>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VSN Mobil V.360° Tether Mount Pack</a:t>
            </a:r>
          </a:p>
        </p:txBody>
      </p:sp>
      <p:sp>
        <p:nvSpPr>
          <p:cNvPr id="3" name="Content Placeholder 2"/>
          <p:cNvSpPr>
            <a:spLocks noGrp="1"/>
          </p:cNvSpPr>
          <p:nvPr>
            <p:ph idx="1"/>
          </p:nvPr>
        </p:nvSpPr>
        <p:spPr>
          <a:xfrm>
            <a:off x="646111" y="1691762"/>
            <a:ext cx="6561931" cy="2508763"/>
          </a:xfrm>
        </p:spPr>
        <p:txBody>
          <a:bodyPr/>
          <a:lstStyle/>
          <a:p>
            <a:pPr algn="just"/>
            <a:r>
              <a:rPr lang="en-US" dirty="0"/>
              <a:t>The V.360° Tether Mount Pack from VSN Mobil includes five tether straps and five 3M VHB adhesive bases that can be used to further secure your V.360° camera in extreme or fast-moving conditions. The bases adhere to clean, smooth surfaces and the tethers can be attached to the V.360°'s GoPro mount adapter.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0478" y="1693069"/>
            <a:ext cx="4375150" cy="43751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9341125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Ricoh TH-2 Theta Hard Case</a:t>
            </a:r>
          </a:p>
        </p:txBody>
      </p:sp>
      <p:sp>
        <p:nvSpPr>
          <p:cNvPr id="3" name="Content Placeholder 2"/>
          <p:cNvSpPr>
            <a:spLocks noGrp="1"/>
          </p:cNvSpPr>
          <p:nvPr>
            <p:ph idx="1"/>
          </p:nvPr>
        </p:nvSpPr>
        <p:spPr>
          <a:xfrm>
            <a:off x="314325" y="1555220"/>
            <a:ext cx="6657976" cy="4826513"/>
          </a:xfrm>
        </p:spPr>
        <p:txBody>
          <a:bodyPr>
            <a:normAutofit/>
          </a:bodyPr>
          <a:lstStyle/>
          <a:p>
            <a:pPr algn="just"/>
            <a:r>
              <a:rPr lang="en-US" dirty="0"/>
              <a:t>the TH-2 Theta Hard Case from Ricoh is a clear polycarbonate case designed to fit a Theta m15, S, or SC spherical camera. The water-resistant TH-2 Theta Hard Case enables you to shoot near water sources, but it is not waterproof. This IPX7-rated case protects against rain and splashes. The TH-2 Theta Hard Case features an integrated, industry-standard 1/4"-20 mount for attaching to a tripod, </a:t>
            </a:r>
            <a:r>
              <a:rPr lang="en-US" dirty="0" err="1"/>
              <a:t>selfie</a:t>
            </a:r>
            <a:r>
              <a:rPr lang="en-US" dirty="0"/>
              <a:t> stick, or other support</a:t>
            </a:r>
            <a:r>
              <a:rPr lang="en-US" dirty="0" smtClean="0"/>
              <a:t>.</a:t>
            </a:r>
            <a:endParaRPr lang="en-US" dirty="0"/>
          </a:p>
          <a:p>
            <a:r>
              <a:rPr lang="en-US" dirty="0"/>
              <a:t>Clear, hard case protects Theta m15/S/SC cameras</a:t>
            </a:r>
          </a:p>
          <a:p>
            <a:r>
              <a:rPr lang="en-US" dirty="0"/>
              <a:t>Water-resistant rating of IPX7</a:t>
            </a:r>
          </a:p>
          <a:p>
            <a:r>
              <a:rPr lang="en-US" dirty="0"/>
              <a:t>Integrated tripod mount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0423" y="1853248"/>
            <a:ext cx="4296569" cy="429656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41948113"/>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Ricoh TW-1 Underwater Housing for Theta V, S, or SC </a:t>
            </a:r>
            <a:r>
              <a:rPr lang="en-US" sz="3600" dirty="0" smtClean="0"/>
              <a:t>B&amp;H</a:t>
            </a:r>
            <a:r>
              <a:rPr lang="en-US" sz="3600" dirty="0"/>
              <a:t/>
            </a:r>
            <a:br>
              <a:rPr lang="en-US" sz="3600" dirty="0"/>
            </a:br>
            <a:endParaRPr lang="en-US" sz="3600" dirty="0"/>
          </a:p>
        </p:txBody>
      </p:sp>
      <p:sp>
        <p:nvSpPr>
          <p:cNvPr id="3" name="Content Placeholder 2"/>
          <p:cNvSpPr>
            <a:spLocks noGrp="1"/>
          </p:cNvSpPr>
          <p:nvPr>
            <p:ph idx="1"/>
          </p:nvPr>
        </p:nvSpPr>
        <p:spPr>
          <a:xfrm>
            <a:off x="538956" y="1753235"/>
            <a:ext cx="6769102" cy="4719002"/>
          </a:xfrm>
        </p:spPr>
        <p:txBody>
          <a:bodyPr>
            <a:noAutofit/>
          </a:bodyPr>
          <a:lstStyle/>
          <a:p>
            <a:pPr algn="just" fontAlgn="base"/>
            <a:r>
              <a:rPr lang="en-US" sz="1600" dirty="0"/>
              <a:t>Capture brilliant UHD 4K or Full HD 1080p video and beautiful stills of parrot fish and coral reefs with your </a:t>
            </a:r>
            <a:r>
              <a:rPr lang="en-US" sz="1600" b="1" dirty="0"/>
              <a:t>Ricoh</a:t>
            </a:r>
            <a:r>
              <a:rPr lang="en-US" sz="1600" dirty="0"/>
              <a:t> Theta V, S, or SC digital camera in the </a:t>
            </a:r>
            <a:r>
              <a:rPr lang="en-US" sz="1600" b="1" dirty="0"/>
              <a:t>TW-1 Underwater Housing</a:t>
            </a:r>
            <a:r>
              <a:rPr lang="en-US" sz="1600" dirty="0"/>
              <a:t>. A silicone frame is included for use with the Theta S, while the others will fit snugly as they are. The enclosure has a depth rating of 98' and meets JIS Class 8 specifications, meaning it will remain sealed to prevent liquid ingress during continuous immersion in water. Its mechanical push-button control affords easy access to the camera's shutter release/video recording function.</a:t>
            </a:r>
          </a:p>
          <a:p>
            <a:pPr algn="just" fontAlgn="base"/>
            <a:r>
              <a:rPr lang="en-US" sz="1600" dirty="0"/>
              <a:t>Built to last, the housing is made from a hard plastic, which is clear to allow you to monitor the O-ring seal and maintain a full view of the camera. The surface features a hard coating for extra durability and an anti-reflection coating to reduce glare for improved visibility. The built-in dome port covers the lens and corrects for the underwater size distortion that makes everything appear 25% larger and closer, thereby helping to restore the camera's original angle of view to give you greater coverage. Additionally, a convenient carrying case and strap are included with the housing.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869" y="1853248"/>
            <a:ext cx="4290612" cy="42906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2326913"/>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Insta360 Waterproof Case for ONE Action Camera</a:t>
            </a:r>
          </a:p>
        </p:txBody>
      </p:sp>
      <p:sp>
        <p:nvSpPr>
          <p:cNvPr id="3" name="Content Placeholder 2"/>
          <p:cNvSpPr>
            <a:spLocks noGrp="1"/>
          </p:cNvSpPr>
          <p:nvPr>
            <p:ph idx="1"/>
          </p:nvPr>
        </p:nvSpPr>
        <p:spPr>
          <a:xfrm>
            <a:off x="646112" y="2038630"/>
            <a:ext cx="6347620" cy="3840676"/>
          </a:xfrm>
        </p:spPr>
        <p:txBody>
          <a:bodyPr>
            <a:normAutofit/>
          </a:bodyPr>
          <a:lstStyle/>
          <a:p>
            <a:pPr algn="just"/>
            <a:r>
              <a:rPr lang="en-US" sz="1800" dirty="0"/>
              <a:t>The </a:t>
            </a:r>
            <a:r>
              <a:rPr lang="en-US" sz="1800" b="1" dirty="0"/>
              <a:t>Waterproof Case for the </a:t>
            </a:r>
            <a:r>
              <a:rPr lang="en-US" sz="1800" b="1" dirty="0" smtClean="0"/>
              <a:t>Insta360</a:t>
            </a:r>
            <a:r>
              <a:rPr lang="fa-IR" sz="1800" b="1" dirty="0" smtClean="0"/>
              <a:t>	</a:t>
            </a:r>
            <a:r>
              <a:rPr lang="en-US" sz="1800" b="1" dirty="0" smtClean="0"/>
              <a:t> </a:t>
            </a:r>
            <a:r>
              <a:rPr lang="en-US" sz="1800" b="1" dirty="0"/>
              <a:t>ONE</a:t>
            </a:r>
            <a:r>
              <a:rPr lang="en-US" sz="1800" dirty="0"/>
              <a:t> from </a:t>
            </a:r>
            <a:r>
              <a:rPr lang="en-US" sz="1800" b="1" dirty="0"/>
              <a:t>Insta360</a:t>
            </a:r>
            <a:r>
              <a:rPr lang="en-US" sz="1800" dirty="0"/>
              <a:t> features a waterproof depth of 98' and allows you to take your ONE action camera with you on most nautical activities. It offers a standard 3-prong mount that lets you attach it to a wide variety of popular action camera mounts and gear, such as snorkeling masks. It also includes a 1/4"-20 thread adapter for attaching it to </a:t>
            </a:r>
            <a:r>
              <a:rPr lang="en-US" sz="1800" dirty="0" err="1"/>
              <a:t>selfie</a:t>
            </a:r>
            <a:r>
              <a:rPr lang="en-US" sz="1800" dirty="0"/>
              <a:t>-sticks, tripods, and many other support accessories.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9055" y="1950243"/>
            <a:ext cx="4067969" cy="406796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9372084"/>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0436" y="859912"/>
            <a:ext cx="9404723" cy="654563"/>
          </a:xfrm>
        </p:spPr>
        <p:txBody>
          <a:bodyPr/>
          <a:lstStyle/>
          <a:p>
            <a:pPr algn="ctr"/>
            <a:r>
              <a:rPr lang="en-US" sz="3200" dirty="0"/>
              <a:t>360fly Dive Housing for 360fly HD &amp; 4K Cameras</a:t>
            </a:r>
          </a:p>
        </p:txBody>
      </p:sp>
      <p:sp>
        <p:nvSpPr>
          <p:cNvPr id="3" name="Content Placeholder 2"/>
          <p:cNvSpPr>
            <a:spLocks noGrp="1"/>
          </p:cNvSpPr>
          <p:nvPr>
            <p:ph idx="1"/>
          </p:nvPr>
        </p:nvSpPr>
        <p:spPr>
          <a:xfrm>
            <a:off x="531812" y="1932781"/>
            <a:ext cx="6811963" cy="4418367"/>
          </a:xfrm>
        </p:spPr>
        <p:txBody>
          <a:bodyPr>
            <a:normAutofit/>
          </a:bodyPr>
          <a:lstStyle/>
          <a:p>
            <a:r>
              <a:rPr lang="en-US" dirty="0"/>
              <a:t>Ahoy, Captain </a:t>
            </a:r>
            <a:r>
              <a:rPr lang="en-US" dirty="0" err="1"/>
              <a:t>Nemo</a:t>
            </a:r>
            <a:r>
              <a:rPr lang="en-US" dirty="0"/>
              <a:t>! Use this Dive Housing for 360fly HD &amp; 4K Cameras down to a depth of 131'. Specifically designed to hold the spherical 360fly action camera, this waterproof housing enables you to maintain camera control using its </a:t>
            </a:r>
            <a:r>
              <a:rPr lang="en-US" dirty="0" err="1"/>
              <a:t>OnePush</a:t>
            </a:r>
            <a:r>
              <a:rPr lang="en-US" dirty="0"/>
              <a:t> button. The Dive Housing includes a standard 1/4"-20 threaded female base mount</a:t>
            </a:r>
            <a:r>
              <a:rPr lang="en-US" dirty="0" smtClean="0"/>
              <a:t>.</a:t>
            </a:r>
          </a:p>
          <a:p>
            <a:pPr marL="0" indent="0">
              <a:buNone/>
            </a:pPr>
            <a:r>
              <a:rPr lang="en-US" dirty="0" smtClean="0"/>
              <a:t>Features</a:t>
            </a:r>
            <a:endParaRPr lang="en-US" dirty="0"/>
          </a:p>
          <a:p>
            <a:r>
              <a:rPr lang="en-US" dirty="0"/>
              <a:t>Housing is waterproof to a depth of 131'</a:t>
            </a:r>
          </a:p>
          <a:p>
            <a:r>
              <a:rPr lang="en-US" dirty="0"/>
              <a:t>Standard 1/4"-20 threaded female base for mounting to a tripod or other support</a:t>
            </a:r>
          </a:p>
          <a:p>
            <a:r>
              <a:rPr lang="en-US" dirty="0" err="1"/>
              <a:t>OnePush</a:t>
            </a:r>
            <a:r>
              <a:rPr lang="en-US" dirty="0"/>
              <a:t> button camera control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4425" y="1932781"/>
            <a:ext cx="4201319" cy="42013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811468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Vuze Protective Cover</a:t>
            </a:r>
          </a:p>
        </p:txBody>
      </p:sp>
      <p:sp>
        <p:nvSpPr>
          <p:cNvPr id="3" name="Content Placeholder 2"/>
          <p:cNvSpPr>
            <a:spLocks noGrp="1"/>
          </p:cNvSpPr>
          <p:nvPr>
            <p:ph idx="1"/>
          </p:nvPr>
        </p:nvSpPr>
        <p:spPr>
          <a:xfrm>
            <a:off x="646111" y="1443038"/>
            <a:ext cx="5926139" cy="3579018"/>
          </a:xfrm>
        </p:spPr>
        <p:txBody>
          <a:bodyPr>
            <a:normAutofit/>
          </a:bodyPr>
          <a:lstStyle/>
          <a:p>
            <a:pPr algn="just"/>
            <a:r>
              <a:rPr lang="en-US" dirty="0"/>
              <a:t>The Vuze Protective Cover is a protective silicone rubber case, in black, compatible with the Vuze and Vuze+ cameras</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1800" y="1443038"/>
            <a:ext cx="4482306" cy="448230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886671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pt-BR" sz="4000" dirty="0"/>
              <a:t>Insta360 Aluminum Mount Base for Nano Camera</a:t>
            </a:r>
            <a:endParaRPr lang="en-US" sz="4000" dirty="0"/>
          </a:p>
        </p:txBody>
      </p:sp>
      <p:sp>
        <p:nvSpPr>
          <p:cNvPr id="3" name="Content Placeholder 2"/>
          <p:cNvSpPr>
            <a:spLocks noGrp="1"/>
          </p:cNvSpPr>
          <p:nvPr>
            <p:ph idx="1"/>
          </p:nvPr>
        </p:nvSpPr>
        <p:spPr>
          <a:xfrm>
            <a:off x="292894" y="1931474"/>
            <a:ext cx="6650831" cy="4347882"/>
          </a:xfrm>
        </p:spPr>
        <p:txBody>
          <a:bodyPr/>
          <a:lstStyle/>
          <a:p>
            <a:pPr algn="just"/>
            <a:r>
              <a:rPr lang="en-US" dirty="0"/>
              <a:t>Mount your Insta360 Nano Camera on a tripod or other support. The Aluminum Mount Base from Insta360 features a slot for the camera and a 1/4"-20 tripod mount hole on the bottom</a:t>
            </a:r>
            <a:r>
              <a:rPr lang="en-US" dirty="0" smtClean="0"/>
              <a:t>.</a:t>
            </a:r>
            <a:endParaRPr lang="fa-IR" dirty="0" smtClean="0"/>
          </a:p>
          <a:p>
            <a:pPr algn="just"/>
            <a:r>
              <a:rPr lang="en-US" dirty="0" smtClean="0"/>
              <a:t> </a:t>
            </a:r>
            <a:r>
              <a:rPr lang="en-US" dirty="0"/>
              <a:t>You can attach it to tripods and various other support devices offering a corresponding 1/4"-20 screw.</a:t>
            </a:r>
          </a:p>
          <a:p>
            <a:endParaRPr lang="en-US" dirty="0"/>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918" y="1538568"/>
            <a:ext cx="4436782" cy="443678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88689903"/>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GoPro Side Door for Fusion</a:t>
            </a:r>
          </a:p>
        </p:txBody>
      </p:sp>
      <p:sp>
        <p:nvSpPr>
          <p:cNvPr id="3" name="Content Placeholder 2"/>
          <p:cNvSpPr>
            <a:spLocks noGrp="1"/>
          </p:cNvSpPr>
          <p:nvPr>
            <p:ph idx="1"/>
          </p:nvPr>
        </p:nvSpPr>
        <p:spPr>
          <a:xfrm>
            <a:off x="438944" y="1578768"/>
            <a:ext cx="6554787" cy="4332287"/>
          </a:xfrm>
        </p:spPr>
        <p:txBody>
          <a:bodyPr/>
          <a:lstStyle/>
          <a:p>
            <a:pPr algn="just"/>
            <a:r>
              <a:rPr lang="en-US" dirty="0"/>
              <a:t>If you lose the side door to your Fusion, the GoPro Side Door for Fusion will replace it and maintain the camera's 16' waterproof depth rating.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693" y="1578768"/>
            <a:ext cx="4332287" cy="43322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2471815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a:t>360RIZE 360 Plug-n-Play Basic Holder for GoPro HERO4/3 Cameras</a:t>
            </a:r>
          </a:p>
        </p:txBody>
      </p:sp>
      <p:sp>
        <p:nvSpPr>
          <p:cNvPr id="3" name="Content Placeholder 2"/>
          <p:cNvSpPr>
            <a:spLocks noGrp="1"/>
          </p:cNvSpPr>
          <p:nvPr>
            <p:ph idx="1"/>
          </p:nvPr>
        </p:nvSpPr>
        <p:spPr>
          <a:xfrm>
            <a:off x="546100" y="1841622"/>
            <a:ext cx="7083425" cy="4373441"/>
          </a:xfrm>
        </p:spPr>
        <p:txBody>
          <a:bodyPr/>
          <a:lstStyle/>
          <a:p>
            <a:pPr algn="just"/>
            <a:r>
              <a:rPr lang="en-US" dirty="0"/>
              <a:t>The 360 Plug-n-Play Basic Holder from 360RIZE allows you to mount the GoPro HERO4 and HERO3 series cameras to the 360 Plug-n-Play video rigs. It can be used as an additional or replacement for the rig</a:t>
            </a:r>
            <a:r>
              <a:rPr lang="en-US" dirty="0" smtClean="0"/>
              <a:t>.</a:t>
            </a:r>
            <a:endParaRPr lang="en-US" dirty="0"/>
          </a:p>
          <a:p>
            <a:pPr marL="0" indent="0" algn="just">
              <a:buNone/>
            </a:pPr>
            <a:r>
              <a:rPr lang="en-US" dirty="0"/>
              <a:t>Compatibility</a:t>
            </a:r>
          </a:p>
          <a:p>
            <a:pPr algn="just"/>
            <a:r>
              <a:rPr lang="en-US" dirty="0"/>
              <a:t>Pro6, Pro6L, Pro7, Pro10HD, 3DPro, and 360Orb Plug-n-Play video rigs </a:t>
            </a:r>
          </a:p>
          <a:p>
            <a:pPr algn="just"/>
            <a:r>
              <a:rPr lang="en-US" dirty="0"/>
              <a:t>GoPro HERO3/3+, and HERO4 Silver/Black cameras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3362" y="1841622"/>
            <a:ext cx="3817937" cy="38179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067055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360Precision LTD Facebook 360Surround Camera Case </a:t>
            </a:r>
          </a:p>
        </p:txBody>
      </p:sp>
      <p:sp>
        <p:nvSpPr>
          <p:cNvPr id="3" name="Content Placeholder 2"/>
          <p:cNvSpPr>
            <a:spLocks noGrp="1"/>
          </p:cNvSpPr>
          <p:nvPr>
            <p:ph idx="1"/>
          </p:nvPr>
        </p:nvSpPr>
        <p:spPr>
          <a:xfrm>
            <a:off x="364331" y="1853248"/>
            <a:ext cx="7065170" cy="4526121"/>
          </a:xfrm>
        </p:spPr>
        <p:txBody>
          <a:bodyPr>
            <a:normAutofit/>
          </a:bodyPr>
          <a:lstStyle/>
          <a:p>
            <a:pPr algn="just"/>
            <a:r>
              <a:rPr lang="en-US" sz="1800" dirty="0"/>
              <a:t>This Facebook 360Surround Camera Case from 360Precision LTD is a specially designed chassis that will have you on your way to assembling a Facebook 360Surround camera system. All the hardware and tools required for mounting the 17 requisite cameras and electronics (available separately) are included, as is external mounting hardware for the chassis itself. The external chassis is precision-CNC-machined and powder-coated for durability, while the internal plates and components are hard-anodized black, minimizing internal reflections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4786" y="1971675"/>
            <a:ext cx="4276724" cy="427672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59227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868" y="3003037"/>
            <a:ext cx="9404723" cy="797438"/>
          </a:xfrm>
        </p:spPr>
        <p:txBody>
          <a:bodyPr/>
          <a:lstStyle/>
          <a:p>
            <a:pPr algn="ctr" rtl="1"/>
            <a:r>
              <a:rPr lang="fa-IR" dirty="0" smtClean="0">
                <a:cs typeface="B Titr" panose="00000700000000000000" pitchFamily="2" charset="-78"/>
              </a:rPr>
              <a:t>مفهوم تصویر 360 درجه</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9769811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724" y="3117337"/>
            <a:ext cx="9404723" cy="797438"/>
          </a:xfrm>
        </p:spPr>
        <p:txBody>
          <a:bodyPr/>
          <a:lstStyle/>
          <a:p>
            <a:pPr algn="ctr" rtl="1"/>
            <a:r>
              <a:rPr lang="fa-IR" dirty="0" smtClean="0">
                <a:cs typeface="B Titr" panose="00000700000000000000" pitchFamily="2" charset="-78"/>
              </a:rPr>
              <a:t>لنز و فیلتر</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88154030"/>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800" dirty="0" err="1"/>
              <a:t>Entaniya</a:t>
            </a:r>
            <a:r>
              <a:rPr lang="en-US" sz="2800" dirty="0"/>
              <a:t> Red Mount for HAL250 for Red Cameras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50895" y="1853248"/>
            <a:ext cx="4195762" cy="4195762"/>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96336561"/>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a:t>Garmin Lens Replacement Kit for VIRB 360 </a:t>
            </a:r>
          </a:p>
        </p:txBody>
      </p:sp>
      <p:sp>
        <p:nvSpPr>
          <p:cNvPr id="3" name="Content Placeholder 2"/>
          <p:cNvSpPr>
            <a:spLocks noGrp="1"/>
          </p:cNvSpPr>
          <p:nvPr>
            <p:ph idx="1"/>
          </p:nvPr>
        </p:nvSpPr>
        <p:spPr>
          <a:xfrm>
            <a:off x="646111" y="1643062"/>
            <a:ext cx="6368562" cy="4050507"/>
          </a:xfrm>
        </p:spPr>
        <p:txBody>
          <a:bodyPr/>
          <a:lstStyle/>
          <a:p>
            <a:pPr algn="just"/>
            <a:r>
              <a:rPr lang="en-US" dirty="0"/>
              <a:t>If you need to replace the outer lenses on your VIRB 360 camera, Garmin's Lens Replacement Kit provides you with fresh lenses, gaskets, and retainers to ensure a complete and robust installation.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36631" y="1743074"/>
            <a:ext cx="4131468" cy="413146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075720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a:t>Freedom360 ND8 Filter </a:t>
            </a:r>
            <a:r>
              <a:rPr lang="en-US" sz="4000" dirty="0" smtClean="0"/>
              <a:t>for</a:t>
            </a:r>
            <a:r>
              <a:rPr lang="fa-IR" sz="4000" dirty="0" smtClean="0"/>
              <a:t/>
            </a:r>
            <a:br>
              <a:rPr lang="fa-IR" sz="4000" dirty="0" smtClean="0"/>
            </a:br>
            <a:r>
              <a:rPr lang="en-US" sz="4000" dirty="0" smtClean="0"/>
              <a:t> </a:t>
            </a:r>
            <a:r>
              <a:rPr lang="en-US" sz="4000" dirty="0"/>
              <a:t>GoPro HERO4/3+/3</a:t>
            </a:r>
          </a:p>
        </p:txBody>
      </p:sp>
      <p:sp>
        <p:nvSpPr>
          <p:cNvPr id="3" name="Content Placeholder 2"/>
          <p:cNvSpPr>
            <a:spLocks noGrp="1"/>
          </p:cNvSpPr>
          <p:nvPr>
            <p:ph idx="1"/>
          </p:nvPr>
        </p:nvSpPr>
        <p:spPr>
          <a:xfrm>
            <a:off x="717550" y="2052916"/>
            <a:ext cx="6297613" cy="4335323"/>
          </a:xfrm>
        </p:spPr>
        <p:txBody>
          <a:bodyPr>
            <a:normAutofit fontScale="85000" lnSpcReduction="10000"/>
          </a:bodyPr>
          <a:lstStyle/>
          <a:p>
            <a:r>
              <a:rPr lang="en-US" dirty="0"/>
              <a:t>This ND8 Filter from Freedom360 fits over the lens of a naked GoPro HERO4, HERO3+, or HERO3 camera, reducing the amount of light hitting the sensor by three stops. This reduction in light causes the GoPro to lower its shutter speed, which is useful for capturing smooth, more natural-looking images in bright outdoor environments, as well as helping to reduce the "</a:t>
            </a:r>
            <a:r>
              <a:rPr lang="en-US" dirty="0" err="1"/>
              <a:t>jello</a:t>
            </a:r>
            <a:r>
              <a:rPr lang="en-US" dirty="0"/>
              <a:t> effect" caused by the camera's rolling shutter. The filter features an anodized aluminum frame and a thumbscrew to secure it in place over the </a:t>
            </a:r>
            <a:r>
              <a:rPr lang="en-US" dirty="0" err="1"/>
              <a:t>GoPro's</a:t>
            </a:r>
            <a:r>
              <a:rPr lang="en-US" dirty="0"/>
              <a:t> lens</a:t>
            </a:r>
            <a:r>
              <a:rPr lang="en-US" dirty="0" smtClean="0"/>
              <a:t>.</a:t>
            </a:r>
            <a:endParaRPr lang="en-US" dirty="0"/>
          </a:p>
          <a:p>
            <a:r>
              <a:rPr lang="en-US" dirty="0"/>
              <a:t>Fits naked GoPro HERO4/3+/3</a:t>
            </a:r>
          </a:p>
          <a:p>
            <a:r>
              <a:rPr lang="en-US" dirty="0"/>
              <a:t>Reduces light hitting sensor by 3 stops</a:t>
            </a:r>
          </a:p>
          <a:p>
            <a:r>
              <a:rPr lang="en-US" dirty="0"/>
              <a:t>Anodized aluminum frame with thumbscrew</a:t>
            </a:r>
          </a:p>
          <a:p>
            <a:r>
              <a:rPr lang="en-US" dirty="0"/>
              <a:t>Filter fits close to the lens to avoid </a:t>
            </a:r>
            <a:r>
              <a:rPr lang="en-US" dirty="0" err="1"/>
              <a:t>vignetting</a:t>
            </a:r>
            <a:endParaRPr lang="en-US" dirty="0"/>
          </a:p>
          <a:p>
            <a:r>
              <a:rPr lang="en-US" dirty="0"/>
              <a:t>Sized to work with F360 Mount (Version 5.10 and newer)</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7554" y="1913076"/>
            <a:ext cx="4475163" cy="447516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2492995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err="1"/>
              <a:t>Entaniya</a:t>
            </a:r>
            <a:r>
              <a:rPr lang="en-US" sz="4000" dirty="0"/>
              <a:t> 220° Fisheye Lens for Ribcage Modified GoPro </a:t>
            </a:r>
          </a:p>
        </p:txBody>
      </p:sp>
      <p:sp>
        <p:nvSpPr>
          <p:cNvPr id="3" name="Content Placeholder 2"/>
          <p:cNvSpPr>
            <a:spLocks noGrp="1"/>
          </p:cNvSpPr>
          <p:nvPr>
            <p:ph idx="1"/>
          </p:nvPr>
        </p:nvSpPr>
        <p:spPr>
          <a:xfrm>
            <a:off x="450056" y="2052916"/>
            <a:ext cx="6850858" cy="4276447"/>
          </a:xfrm>
        </p:spPr>
        <p:txBody>
          <a:bodyPr>
            <a:normAutofit fontScale="85000" lnSpcReduction="10000"/>
          </a:bodyPr>
          <a:lstStyle/>
          <a:p>
            <a:pPr algn="just"/>
            <a:r>
              <a:rPr lang="en-US" dirty="0"/>
              <a:t>The </a:t>
            </a:r>
            <a:r>
              <a:rPr lang="en-US" dirty="0" err="1"/>
              <a:t>Entaniya</a:t>
            </a:r>
            <a:r>
              <a:rPr lang="en-US" dirty="0"/>
              <a:t> 220° Fisheye Lens is designed for use with Ribcage Modified GoPro cameras, delivering a 220° (horizontal) x 195° (vertical) angle of view on the </a:t>
            </a:r>
            <a:r>
              <a:rPr lang="en-US" dirty="0" err="1"/>
              <a:t>GoPro's</a:t>
            </a:r>
            <a:r>
              <a:rPr lang="en-US" dirty="0"/>
              <a:t> 1/2.3" sensor. By outfitting modified GoPro cameras with such a wide-angle lens, you are able to create 360° video and stills using fewer cameras, letting you reduce the size and complexity of your rig and simplify the stitching processes. The lens includes a CS mount adapter, IR cut filter, bolts, and an Allen wrench</a:t>
            </a:r>
            <a:r>
              <a:rPr lang="en-US" dirty="0" smtClean="0"/>
              <a:t>.</a:t>
            </a:r>
            <a:endParaRPr lang="en-US" dirty="0"/>
          </a:p>
          <a:p>
            <a:r>
              <a:rPr lang="en-US" dirty="0"/>
              <a:t>1.34mm, f/2.0 Fisheye lens</a:t>
            </a:r>
          </a:p>
          <a:p>
            <a:r>
              <a:rPr lang="en-US" dirty="0"/>
              <a:t>Designed for use with Ribcage Modified GoPro cameras</a:t>
            </a:r>
          </a:p>
          <a:p>
            <a:r>
              <a:rPr lang="en-US" dirty="0"/>
              <a:t>A 220° angle of view (1/2.3" GoPro Sensor: 220° x 195°)</a:t>
            </a:r>
          </a:p>
          <a:p>
            <a:r>
              <a:rPr lang="en-US" dirty="0"/>
              <a:t>Ten glass elements (1 x ED, 2 x SHR)</a:t>
            </a:r>
          </a:p>
          <a:p>
            <a:r>
              <a:rPr lang="en-US" dirty="0"/>
              <a:t>CS mount adapter and IR cut filter included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0442" y="1916648"/>
            <a:ext cx="4468019" cy="446801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26434587"/>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err="1"/>
              <a:t>Entaniya</a:t>
            </a:r>
            <a:r>
              <a:rPr lang="en-US" sz="4000" dirty="0"/>
              <a:t> 250° Fisheye Lens for Ribcage Modified GoPro</a:t>
            </a:r>
          </a:p>
        </p:txBody>
      </p:sp>
      <p:sp>
        <p:nvSpPr>
          <p:cNvPr id="3" name="Content Placeholder 2"/>
          <p:cNvSpPr>
            <a:spLocks noGrp="1"/>
          </p:cNvSpPr>
          <p:nvPr>
            <p:ph idx="1"/>
          </p:nvPr>
        </p:nvSpPr>
        <p:spPr>
          <a:xfrm>
            <a:off x="646111" y="1981481"/>
            <a:ext cx="6547645" cy="4482661"/>
          </a:xfrm>
        </p:spPr>
        <p:txBody>
          <a:bodyPr>
            <a:normAutofit fontScale="85000" lnSpcReduction="10000"/>
          </a:bodyPr>
          <a:lstStyle/>
          <a:p>
            <a:pPr algn="just"/>
            <a:r>
              <a:rPr lang="en-US" dirty="0"/>
              <a:t>The </a:t>
            </a:r>
            <a:r>
              <a:rPr lang="en-US" dirty="0" err="1"/>
              <a:t>Entaniya</a:t>
            </a:r>
            <a:r>
              <a:rPr lang="en-US" dirty="0"/>
              <a:t> 250° Fisheye Lens is designed for use with Ribcage Modified GoPro cameras, delivering a 250° (horizontal) x 195° (vertical) angle of view on the </a:t>
            </a:r>
            <a:r>
              <a:rPr lang="en-US" dirty="0" err="1"/>
              <a:t>GoPro's</a:t>
            </a:r>
            <a:r>
              <a:rPr lang="en-US" dirty="0"/>
              <a:t> 1/2.3" sensor. By outfitting modified GoPro cameras with such a wide-angle lens, you are able to create 360° video and stills using fewer cameras, letting you reduce the size and complexity of your rig and simplify the stitching processes. The lens includes a CS mount adapter, IR cut filter, bolts, and an Allen wrench</a:t>
            </a:r>
            <a:r>
              <a:rPr lang="en-US" dirty="0" smtClean="0"/>
              <a:t>.</a:t>
            </a:r>
            <a:endParaRPr lang="en-US" dirty="0"/>
          </a:p>
          <a:p>
            <a:pPr algn="just"/>
            <a:r>
              <a:rPr lang="en-US" dirty="0"/>
              <a:t>1.38mm, f/2.8 Fisheye lens</a:t>
            </a:r>
          </a:p>
          <a:p>
            <a:pPr algn="just"/>
            <a:r>
              <a:rPr lang="en-US" dirty="0"/>
              <a:t>Designed for use with Ribcage Modified GoPro cameras</a:t>
            </a:r>
          </a:p>
          <a:p>
            <a:pPr algn="just"/>
            <a:r>
              <a:rPr lang="en-US" dirty="0"/>
              <a:t>A 250° angle of view (1/2.3" GoPro Sensor: 250° x 195°)</a:t>
            </a:r>
          </a:p>
          <a:p>
            <a:pPr algn="just"/>
            <a:r>
              <a:rPr lang="en-US" dirty="0"/>
              <a:t>Eleven glass elements (1 x ED, 2 x SHR)</a:t>
            </a:r>
          </a:p>
          <a:p>
            <a:pPr algn="just"/>
            <a:r>
              <a:rPr lang="en-US" dirty="0"/>
              <a:t>CS mount adapter and IR cut filter included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293" y="1853248"/>
            <a:ext cx="4610894" cy="461089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4503544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err="1"/>
              <a:t>Entaniya</a:t>
            </a:r>
            <a:r>
              <a:rPr lang="en-US" sz="3600" dirty="0"/>
              <a:t> E-Mount Adapter for Hal 250° Extreme-Fisheye Lens</a:t>
            </a:r>
          </a:p>
        </p:txBody>
      </p:sp>
      <p:sp>
        <p:nvSpPr>
          <p:cNvPr id="3" name="Content Placeholder 2"/>
          <p:cNvSpPr>
            <a:spLocks noGrp="1"/>
          </p:cNvSpPr>
          <p:nvPr>
            <p:ph idx="1"/>
          </p:nvPr>
        </p:nvSpPr>
        <p:spPr>
          <a:xfrm>
            <a:off x="250031" y="2052918"/>
            <a:ext cx="7600949" cy="4305020"/>
          </a:xfrm>
        </p:spPr>
        <p:txBody>
          <a:bodyPr/>
          <a:lstStyle/>
          <a:p>
            <a:pPr algn="just"/>
            <a:r>
              <a:rPr lang="en-US" dirty="0"/>
              <a:t>This </a:t>
            </a:r>
            <a:r>
              <a:rPr lang="en-US" dirty="0" err="1"/>
              <a:t>Entaniya</a:t>
            </a:r>
            <a:r>
              <a:rPr lang="en-US" dirty="0"/>
              <a:t> E-Mount Adapter allows you to attach the </a:t>
            </a:r>
            <a:r>
              <a:rPr lang="en-US" dirty="0" err="1"/>
              <a:t>Entaniya</a:t>
            </a:r>
            <a:r>
              <a:rPr lang="en-US" dirty="0"/>
              <a:t> Hal 250° Extreme-Fisheye Lens to E-mount cameras. This adapter is one of three components that make up the complete Hal 250° lens.</a:t>
            </a:r>
          </a:p>
          <a:p>
            <a:pPr algn="just"/>
            <a:r>
              <a:rPr lang="en-US" dirty="0" smtClean="0"/>
              <a:t>The </a:t>
            </a:r>
            <a:r>
              <a:rPr lang="en-US" dirty="0"/>
              <a:t>lens is offered in three parts to provide you with the flexibility to simply swap parts instead of purchasing multiple lenses. The other two parts, sold separately, are the Front Group Element (which is the optical factor of the lens) and the Rear Group Element (which determines the focal length and which comes in multiple versions). The three assemble into one complete, extreme-fisheye lens.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6244" y="2178844"/>
            <a:ext cx="3790950" cy="37909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19059602"/>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err="1"/>
              <a:t>Entaniya</a:t>
            </a:r>
            <a:r>
              <a:rPr lang="en-US" sz="3600" dirty="0"/>
              <a:t> MFT-Mount Adapter for Hal 250° Extreme-Fisheye Lens </a:t>
            </a:r>
            <a:r>
              <a:rPr lang="en-US" sz="3600" dirty="0" smtClean="0"/>
              <a:t>B&amp;H</a:t>
            </a:r>
            <a:r>
              <a:rPr lang="en-US" sz="3600" dirty="0"/>
              <a:t/>
            </a:r>
            <a:br>
              <a:rPr lang="en-US" sz="3600" dirty="0"/>
            </a:br>
            <a:endParaRPr lang="en-US" sz="3600" dirty="0"/>
          </a:p>
        </p:txBody>
      </p:sp>
      <p:sp>
        <p:nvSpPr>
          <p:cNvPr id="3" name="Content Placeholder 2"/>
          <p:cNvSpPr>
            <a:spLocks noGrp="1"/>
          </p:cNvSpPr>
          <p:nvPr>
            <p:ph idx="1"/>
          </p:nvPr>
        </p:nvSpPr>
        <p:spPr>
          <a:xfrm>
            <a:off x="335756" y="1853248"/>
            <a:ext cx="6922294" cy="4540408"/>
          </a:xfrm>
        </p:spPr>
        <p:txBody>
          <a:bodyPr/>
          <a:lstStyle/>
          <a:p>
            <a:pPr algn="just"/>
            <a:r>
              <a:rPr lang="en-US" dirty="0"/>
              <a:t>This </a:t>
            </a:r>
            <a:r>
              <a:rPr lang="en-US" dirty="0" err="1"/>
              <a:t>Entaniya</a:t>
            </a:r>
            <a:r>
              <a:rPr lang="en-US" dirty="0"/>
              <a:t> MFT-Mount Adapter allows you to attach the </a:t>
            </a:r>
            <a:r>
              <a:rPr lang="en-US" dirty="0" err="1"/>
              <a:t>Entaniya</a:t>
            </a:r>
            <a:r>
              <a:rPr lang="en-US" dirty="0"/>
              <a:t> Hal 250° Extreme-Fisheye Lens to MFT-mount cameras. This adapter is one of three components that make up the complete Hal 250° lens</a:t>
            </a:r>
            <a:r>
              <a:rPr lang="en-US" dirty="0" smtClean="0"/>
              <a:t>.</a:t>
            </a:r>
            <a:endParaRPr lang="en-US" dirty="0"/>
          </a:p>
          <a:p>
            <a:pPr algn="just"/>
            <a:r>
              <a:rPr lang="en-US" dirty="0"/>
              <a:t>The lens is offered in three parts to provide you with the flexibility to simply swap parts instead of purchasing multiple lenses. The other two parts, sold separately, are the Front Group Element (which is the optical factor of the lens) and the Rear Group Element (which determines the focal length and which comes in multiple versions). The three assemble into one complete, extreme-fisheye lens.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1681" y="1853248"/>
            <a:ext cx="4486788" cy="448678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9148998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err="1"/>
              <a:t>Entaniya</a:t>
            </a:r>
            <a:r>
              <a:rPr lang="en-US" sz="3600" dirty="0"/>
              <a:t> C-Mount Adapter for Hal 250° Extreme-Fisheye Lens </a:t>
            </a:r>
          </a:p>
        </p:txBody>
      </p:sp>
      <p:sp>
        <p:nvSpPr>
          <p:cNvPr id="3" name="Content Placeholder 2"/>
          <p:cNvSpPr>
            <a:spLocks noGrp="1"/>
          </p:cNvSpPr>
          <p:nvPr>
            <p:ph idx="1"/>
          </p:nvPr>
        </p:nvSpPr>
        <p:spPr>
          <a:xfrm>
            <a:off x="646111" y="2052917"/>
            <a:ext cx="6490495" cy="4183578"/>
          </a:xfrm>
        </p:spPr>
        <p:txBody>
          <a:bodyPr>
            <a:normAutofit/>
          </a:bodyPr>
          <a:lstStyle/>
          <a:p>
            <a:pPr algn="just"/>
            <a:r>
              <a:rPr lang="en-US" sz="1800" dirty="0"/>
              <a:t>This </a:t>
            </a:r>
            <a:r>
              <a:rPr lang="en-US" sz="1800" dirty="0" err="1"/>
              <a:t>Entaniya</a:t>
            </a:r>
            <a:r>
              <a:rPr lang="en-US" sz="1800" dirty="0"/>
              <a:t> C-Mount Adapter allows you to attach the </a:t>
            </a:r>
            <a:r>
              <a:rPr lang="en-US" sz="1800" dirty="0" err="1"/>
              <a:t>Entaniya</a:t>
            </a:r>
            <a:r>
              <a:rPr lang="en-US" sz="1800" dirty="0"/>
              <a:t> Hal 250° Extreme-Fisheye Lens to C-mount cameras. This adapter is one of three components that make up the complete Hal 250° lens</a:t>
            </a:r>
            <a:r>
              <a:rPr lang="en-US" sz="1800" dirty="0" smtClean="0"/>
              <a:t>.</a:t>
            </a:r>
            <a:endParaRPr lang="en-US" sz="1800" dirty="0"/>
          </a:p>
          <a:p>
            <a:pPr algn="just"/>
            <a:r>
              <a:rPr lang="en-US" sz="1800" dirty="0"/>
              <a:t>The lens is offered in three parts to provide you with the flexibility to simply swap parts instead of purchasing multiple lenses. The other two parts, sold separately, are the Front Group Element (which is the optical factor of the lens) and the Rear Group Element (which determines the focal length and which comes in multiple versions). The three assemble into one complete, extreme-fisheye lens.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5948" y="1860829"/>
            <a:ext cx="4579657" cy="45796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33494908"/>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600" dirty="0" err="1"/>
              <a:t>Entaniya</a:t>
            </a:r>
            <a:r>
              <a:rPr lang="en-US" sz="3600" dirty="0"/>
              <a:t> MFT-Mount 2 for HAL 250 Fisheye Lens with 4.3mm Rear Group Lens </a:t>
            </a:r>
          </a:p>
        </p:txBody>
      </p:sp>
      <p:sp>
        <p:nvSpPr>
          <p:cNvPr id="3" name="Content Placeholder 2"/>
          <p:cNvSpPr>
            <a:spLocks noGrp="1"/>
          </p:cNvSpPr>
          <p:nvPr>
            <p:ph idx="1"/>
          </p:nvPr>
        </p:nvSpPr>
        <p:spPr>
          <a:xfrm>
            <a:off x="564356" y="1875117"/>
            <a:ext cx="6613012" cy="4604264"/>
          </a:xfrm>
        </p:spPr>
        <p:txBody>
          <a:bodyPr/>
          <a:lstStyle/>
          <a:p>
            <a:pPr algn="just"/>
            <a:r>
              <a:rPr lang="en-US" dirty="0"/>
              <a:t>Use this </a:t>
            </a:r>
            <a:r>
              <a:rPr lang="en-US" dirty="0" err="1"/>
              <a:t>Entaniya</a:t>
            </a:r>
            <a:r>
              <a:rPr lang="en-US" dirty="0"/>
              <a:t> MFT-Mount 2 Adapter to attach an </a:t>
            </a:r>
            <a:r>
              <a:rPr lang="en-US" dirty="0" err="1"/>
              <a:t>Entaniya</a:t>
            </a:r>
            <a:r>
              <a:rPr lang="en-US" dirty="0"/>
              <a:t> HAL 250° Extreme Fisheye Lens and 4.3mm Rear Group Kit combination to select Micro Four Thirds-Mount cameras. Designed to work with the Panasonic GH5/GH4, this model is slightly longer than the original </a:t>
            </a:r>
            <a:r>
              <a:rPr lang="en-US" dirty="0" err="1"/>
              <a:t>Entaniya</a:t>
            </a:r>
            <a:r>
              <a:rPr lang="en-US" dirty="0"/>
              <a:t> MFT-Mount adapter. This lens adapter is composed of stainless steel.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3112" y="1928299"/>
            <a:ext cx="4551082" cy="455108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557797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78656" y="1228725"/>
            <a:ext cx="10094119" cy="4407693"/>
          </a:xfrm>
        </p:spPr>
        <p:txBody>
          <a:bodyPr>
            <a:normAutofit/>
          </a:bodyPr>
          <a:lstStyle/>
          <a:p>
            <a:pPr marL="0" indent="0" algn="r" rtl="1">
              <a:buNone/>
            </a:pPr>
            <a:r>
              <a:rPr lang="fa-IR" dirty="0" smtClean="0">
                <a:cs typeface="B Nazanin" panose="00000400000000000000" pitchFamily="2" charset="-78"/>
              </a:rPr>
              <a:t>هنگامی که شما از یک دوربین 360 درجه استفاده می کنید و تصاویر خود را از آن استخراج می کنید، ممکن است با یکی از حالات و مدل تصاویر زیر روبرو شوید :</a:t>
            </a:r>
          </a:p>
          <a:p>
            <a:pPr marL="0" indent="0" algn="r" rtl="1">
              <a:buNone/>
            </a:pPr>
            <a:endParaRPr lang="fa-IR" dirty="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r" rtl="1">
              <a:buNone/>
            </a:pPr>
            <a:r>
              <a:rPr lang="en-US" dirty="0" smtClean="0">
                <a:cs typeface="B Nazanin" panose="00000400000000000000" pitchFamily="2" charset="-78"/>
              </a:rPr>
              <a:t>Dual Fisheye					Spehrical </a:t>
            </a:r>
            <a:r>
              <a:rPr lang="en-US" dirty="0" err="1" smtClean="0">
                <a:cs typeface="B Nazanin" panose="00000400000000000000" pitchFamily="2" charset="-78"/>
              </a:rPr>
              <a:t>Fisheeye</a:t>
            </a:r>
            <a:r>
              <a:rPr lang="en-US" dirty="0" smtClean="0">
                <a:cs typeface="B Nazanin" panose="00000400000000000000" pitchFamily="2" charset="-78"/>
              </a:rPr>
              <a:t>					</a:t>
            </a:r>
            <a:r>
              <a:rPr lang="en-US" dirty="0" err="1"/>
              <a:t>Equirectangular</a:t>
            </a:r>
            <a:endParaRPr lang="en-US" dirty="0"/>
          </a:p>
          <a:p>
            <a:pPr marL="0" indent="0" algn="r" rtl="1">
              <a:buNone/>
            </a:pPr>
            <a:r>
              <a:rPr lang="en-US" dirty="0" smtClean="0">
                <a:cs typeface="B Nazanin" panose="00000400000000000000" pitchFamily="2" charset="-78"/>
              </a:rPr>
              <a:t>	</a:t>
            </a:r>
            <a:endParaRPr lang="fa-IR" dirty="0" smtClean="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3343" y="2229317"/>
            <a:ext cx="3683832" cy="207215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25" y="2229317"/>
            <a:ext cx="3798113" cy="19845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45706" y="2229317"/>
            <a:ext cx="3869569" cy="202185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8870973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err="1"/>
              <a:t>Entaniya</a:t>
            </a:r>
            <a:r>
              <a:rPr lang="en-US" sz="3200" dirty="0"/>
              <a:t> EF-Mount for HAL 250 Fisheye Lens with 4.3mm Rear Group Lens</a:t>
            </a:r>
          </a:p>
        </p:txBody>
      </p:sp>
      <p:sp>
        <p:nvSpPr>
          <p:cNvPr id="3" name="Content Placeholder 2"/>
          <p:cNvSpPr>
            <a:spLocks noGrp="1"/>
          </p:cNvSpPr>
          <p:nvPr>
            <p:ph idx="1"/>
          </p:nvPr>
        </p:nvSpPr>
        <p:spPr>
          <a:xfrm>
            <a:off x="295804" y="1733848"/>
            <a:ext cx="6362171" cy="4624090"/>
          </a:xfrm>
        </p:spPr>
        <p:txBody>
          <a:bodyPr/>
          <a:lstStyle/>
          <a:p>
            <a:pPr algn="just"/>
            <a:r>
              <a:rPr lang="en-US" dirty="0"/>
              <a:t>Use this </a:t>
            </a:r>
            <a:r>
              <a:rPr lang="en-US" dirty="0" err="1"/>
              <a:t>Entaniya</a:t>
            </a:r>
            <a:r>
              <a:rPr lang="en-US" dirty="0"/>
              <a:t> EF-Mount Adapter to attach an </a:t>
            </a:r>
            <a:r>
              <a:rPr lang="en-US" dirty="0" err="1"/>
              <a:t>Entaniya</a:t>
            </a:r>
            <a:r>
              <a:rPr lang="en-US" dirty="0"/>
              <a:t> HAL 250° Extreme Fisheye Lens and 4.3mm Rear Group Kit combination to select Canon EF-Mount cameras. This lens adapter is composed of stainless steel.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6254" y="1703228"/>
            <a:ext cx="4772183" cy="477218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6720751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3200" dirty="0" err="1"/>
              <a:t>Entaniya</a:t>
            </a:r>
            <a:r>
              <a:rPr lang="en-US" sz="3200" dirty="0"/>
              <a:t> Sony E-Mount 2 for HAL 250 Fisheye Lens with 4.3mm Rear Group Lens</a:t>
            </a:r>
          </a:p>
        </p:txBody>
      </p:sp>
      <p:sp>
        <p:nvSpPr>
          <p:cNvPr id="3" name="Content Placeholder 2"/>
          <p:cNvSpPr>
            <a:spLocks noGrp="1"/>
          </p:cNvSpPr>
          <p:nvPr>
            <p:ph idx="1"/>
          </p:nvPr>
        </p:nvSpPr>
        <p:spPr>
          <a:xfrm>
            <a:off x="281782" y="1671559"/>
            <a:ext cx="6604794" cy="3500516"/>
          </a:xfrm>
        </p:spPr>
        <p:txBody>
          <a:bodyPr/>
          <a:lstStyle/>
          <a:p>
            <a:pPr algn="just"/>
            <a:r>
              <a:rPr lang="en-US" dirty="0"/>
              <a:t>Use this </a:t>
            </a:r>
            <a:r>
              <a:rPr lang="en-US" dirty="0" err="1"/>
              <a:t>Entaniya</a:t>
            </a:r>
            <a:r>
              <a:rPr lang="en-US" dirty="0"/>
              <a:t> Sony E-Mount 2 Adapter to attach an </a:t>
            </a:r>
            <a:r>
              <a:rPr lang="en-US" dirty="0" err="1"/>
              <a:t>Entaniya</a:t>
            </a:r>
            <a:r>
              <a:rPr lang="en-US" dirty="0"/>
              <a:t> HAL 250° Extreme Fisheye Lens and 4.3mm Rear Group Kit combination to select Sony E-Mount cameras. This lens adapter is composed of stainless steel.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4848" y="1671559"/>
            <a:ext cx="4815046" cy="481504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606829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err="1"/>
              <a:t>Entaniya</a:t>
            </a:r>
            <a:r>
              <a:rPr lang="en-US" sz="4000" dirty="0"/>
              <a:t> Front Group Element of Hal 250° Extreme-Fisheye Lens</a:t>
            </a:r>
          </a:p>
        </p:txBody>
      </p:sp>
      <p:sp>
        <p:nvSpPr>
          <p:cNvPr id="3" name="Content Placeholder 2"/>
          <p:cNvSpPr>
            <a:spLocks noGrp="1"/>
          </p:cNvSpPr>
          <p:nvPr>
            <p:ph idx="1"/>
          </p:nvPr>
        </p:nvSpPr>
        <p:spPr>
          <a:xfrm>
            <a:off x="724693" y="2052918"/>
            <a:ext cx="6476207" cy="4305020"/>
          </a:xfrm>
        </p:spPr>
        <p:txBody>
          <a:bodyPr>
            <a:normAutofit/>
          </a:bodyPr>
          <a:lstStyle/>
          <a:p>
            <a:pPr algn="just"/>
            <a:r>
              <a:rPr lang="en-US" sz="1800" dirty="0"/>
              <a:t>The </a:t>
            </a:r>
            <a:r>
              <a:rPr lang="en-US" sz="1800" dirty="0" err="1"/>
              <a:t>Entaniya</a:t>
            </a:r>
            <a:r>
              <a:rPr lang="en-US" sz="1800" dirty="0"/>
              <a:t> Front Group Element of the Hal 250° Lens is the main part of the lens: the optical factor. The Hal 250° lens is offered in three different parts to provide you with the flexibility to simply swap parts instead of purchasing multiple lenses. The three parts are this Front Group Element, the Camera-Mount Adapter (of which multiple versions are available), and the Rear Group Element (which determines the focal length and which also comes in multiple versions). The three assemble into one complete, extreme-fisheye lens. The latter two are sold separately.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3299" y="2052918"/>
            <a:ext cx="4167982" cy="416798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98370899"/>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err="1"/>
              <a:t>Entaniya</a:t>
            </a:r>
            <a:r>
              <a:rPr lang="en-US" sz="4000" dirty="0"/>
              <a:t> 4.3mm Rear Group Kit for Fisheye HAL 250 Lens</a:t>
            </a:r>
          </a:p>
        </p:txBody>
      </p:sp>
      <p:sp>
        <p:nvSpPr>
          <p:cNvPr id="3" name="Content Placeholder 2"/>
          <p:cNvSpPr>
            <a:spLocks noGrp="1"/>
          </p:cNvSpPr>
          <p:nvPr>
            <p:ph idx="1"/>
          </p:nvPr>
        </p:nvSpPr>
        <p:spPr>
          <a:xfrm>
            <a:off x="571500" y="2052918"/>
            <a:ext cx="6479381" cy="4294262"/>
          </a:xfrm>
        </p:spPr>
        <p:txBody>
          <a:bodyPr/>
          <a:lstStyle/>
          <a:p>
            <a:pPr algn="just"/>
            <a:r>
              <a:rPr lang="en-US" dirty="0"/>
              <a:t>With this </a:t>
            </a:r>
            <a:r>
              <a:rPr lang="en-US" dirty="0" err="1"/>
              <a:t>Entaniya</a:t>
            </a:r>
            <a:r>
              <a:rPr lang="en-US" dirty="0"/>
              <a:t> Rear Group Kit for Fisheye HAL 250 Lens, you can adjust the focal length of the lens to 4.3mm. This adjustment is necessary for ensuring compatibility with certain lens mounts and cameras. All tools necessary to swap out the required optics are included. ND filters and aperture disks can be used to control exposure and maintain your camera's shutter speed.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4512" y="1853248"/>
            <a:ext cx="4493932" cy="449393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14906693"/>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err="1"/>
              <a:t>Entaniya</a:t>
            </a:r>
            <a:r>
              <a:rPr lang="en-US" sz="4000" dirty="0"/>
              <a:t> 3.0mm Rear Group Kit for Fisheye HAL 250 Lens</a:t>
            </a:r>
          </a:p>
        </p:txBody>
      </p:sp>
      <p:sp>
        <p:nvSpPr>
          <p:cNvPr id="3" name="Content Placeholder 2"/>
          <p:cNvSpPr>
            <a:spLocks noGrp="1"/>
          </p:cNvSpPr>
          <p:nvPr>
            <p:ph idx="1"/>
          </p:nvPr>
        </p:nvSpPr>
        <p:spPr>
          <a:xfrm>
            <a:off x="342901" y="2024343"/>
            <a:ext cx="6965156" cy="4247870"/>
          </a:xfrm>
        </p:spPr>
        <p:txBody>
          <a:bodyPr/>
          <a:lstStyle/>
          <a:p>
            <a:pPr algn="just"/>
            <a:r>
              <a:rPr lang="en-US" dirty="0"/>
              <a:t>With this </a:t>
            </a:r>
            <a:r>
              <a:rPr lang="en-US" dirty="0" err="1"/>
              <a:t>Entaniya</a:t>
            </a:r>
            <a:r>
              <a:rPr lang="en-US" dirty="0"/>
              <a:t> Rear Group Kit for Fisheye HAL 250 Lens, you can adjust the focal length of the lens to 3.0mm. This adjustment is necessary for ensuring compatibility with certain lens mounts and cameras. All tools necessary to swap out the required optics are included. ND filters and aperture disks can be used to control exposure and maintain your camera's shutter speed.</a:t>
            </a:r>
          </a:p>
          <a:p>
            <a:pPr algn="just"/>
            <a:r>
              <a:rPr lang="en-US" dirty="0" smtClean="0"/>
              <a:t>Note</a:t>
            </a:r>
            <a:r>
              <a:rPr lang="en-US" dirty="0"/>
              <a:t>: This kit may render the lens incompatible with certain cameras due to the rear lens protrusion. The Olympus OM-D E-M5 (Mark 1), PEN E-PL6/E-PL5, and PEN E-PM1/E/PM2 are incompatible.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74743" y="1921668"/>
            <a:ext cx="4103687" cy="41036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3261849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4000" dirty="0" err="1"/>
              <a:t>Entaniya</a:t>
            </a:r>
            <a:r>
              <a:rPr lang="en-US" sz="4000" dirty="0"/>
              <a:t> 3.6mm Rear Group Kit for Fisheye HAL 250 Lens</a:t>
            </a:r>
          </a:p>
        </p:txBody>
      </p:sp>
      <p:sp>
        <p:nvSpPr>
          <p:cNvPr id="3" name="Content Placeholder 2"/>
          <p:cNvSpPr>
            <a:spLocks noGrp="1"/>
          </p:cNvSpPr>
          <p:nvPr>
            <p:ph idx="1"/>
          </p:nvPr>
        </p:nvSpPr>
        <p:spPr>
          <a:xfrm>
            <a:off x="646112" y="1962588"/>
            <a:ext cx="6426202" cy="4523937"/>
          </a:xfrm>
        </p:spPr>
        <p:txBody>
          <a:bodyPr/>
          <a:lstStyle/>
          <a:p>
            <a:pPr algn="just"/>
            <a:r>
              <a:rPr lang="en-US" dirty="0"/>
              <a:t>With this </a:t>
            </a:r>
            <a:r>
              <a:rPr lang="en-US" dirty="0" err="1"/>
              <a:t>Entaniya</a:t>
            </a:r>
            <a:r>
              <a:rPr lang="en-US" dirty="0"/>
              <a:t> Rear Group Kit for Fisheye HAL 250 Lens, you can adjust the focal length of the lens to 3.6mm. This adjustment is necessary for ensuring compatibility with certain lens mounts and cameras. All tools necessary to swap out the required optics are included. ND filters and aperture disks can be used to control exposure and maintain your camera's shutter speed.</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7581" y="1921668"/>
            <a:ext cx="4167981" cy="416798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5244766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7"/>
            <a:ext cx="7483477" cy="1247775"/>
          </a:xfrm>
        </p:spPr>
        <p:txBody>
          <a:bodyPr/>
          <a:lstStyle/>
          <a:p>
            <a:pPr algn="ctr"/>
            <a:r>
              <a:rPr lang="en-US" sz="3200" dirty="0"/>
              <a:t>Back-Bone Gear 12" GoPro HERO4 Image Sensor Ribbon Extension</a:t>
            </a:r>
          </a:p>
        </p:txBody>
      </p:sp>
      <p:sp>
        <p:nvSpPr>
          <p:cNvPr id="3" name="Content Placeholder 2"/>
          <p:cNvSpPr>
            <a:spLocks noGrp="1"/>
          </p:cNvSpPr>
          <p:nvPr>
            <p:ph idx="1"/>
          </p:nvPr>
        </p:nvSpPr>
        <p:spPr>
          <a:xfrm>
            <a:off x="646111" y="1795743"/>
            <a:ext cx="7697789" cy="4612201"/>
          </a:xfrm>
        </p:spPr>
        <p:txBody>
          <a:bodyPr>
            <a:normAutofit/>
          </a:bodyPr>
          <a:lstStyle/>
          <a:p>
            <a:pPr algn="just"/>
            <a:r>
              <a:rPr lang="en-US" sz="1800" dirty="0"/>
              <a:t>Specifically designed for developers with special applications, the Back-Bone Gear 12" GoPro HERO4 Image Sensor Ribbon Extension allows the HERO4 sensor to be removed from the body and placed up to 12" away. The separately available Modulus Sensor Housing can be used to contain the sensor when used in conjunction with this ribbon extension.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1080" y="3629024"/>
            <a:ext cx="2971801" cy="297180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1079" y="452717"/>
            <a:ext cx="2971801" cy="297180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8806168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1720"/>
          </a:xfrm>
        </p:spPr>
        <p:txBody>
          <a:bodyPr/>
          <a:lstStyle/>
          <a:p>
            <a:r>
              <a:rPr lang="en-US" sz="3600" dirty="0"/>
              <a:t>Back-Bone Gear Modulus Sensor Housing</a:t>
            </a:r>
          </a:p>
        </p:txBody>
      </p:sp>
      <p:sp>
        <p:nvSpPr>
          <p:cNvPr id="3" name="Content Placeholder 2"/>
          <p:cNvSpPr>
            <a:spLocks noGrp="1"/>
          </p:cNvSpPr>
          <p:nvPr>
            <p:ph idx="1"/>
          </p:nvPr>
        </p:nvSpPr>
        <p:spPr>
          <a:xfrm>
            <a:off x="235744" y="1538565"/>
            <a:ext cx="6836569" cy="4905098"/>
          </a:xfrm>
        </p:spPr>
        <p:txBody>
          <a:bodyPr>
            <a:normAutofit fontScale="92500" lnSpcReduction="20000"/>
          </a:bodyPr>
          <a:lstStyle/>
          <a:p>
            <a:pPr algn="just"/>
            <a:r>
              <a:rPr lang="en-US" dirty="0"/>
              <a:t>Using the Back-Bone Gear Modulus Sensor Housing to house your HERO4's image sensor away from the camera body offers developers the ability to use their camera for unique situations. For example, using two Modulus Sensor Housings back-to-back allows for 360°-video capture without interference from the camera body when used with appropriate lenses. The slim-profile design puts the lenses closer together, allowing for more image overlap and, ultimately, a cleaner stitch</a:t>
            </a:r>
            <a:r>
              <a:rPr lang="en-US" dirty="0" smtClean="0"/>
              <a:t>.</a:t>
            </a:r>
            <a:endParaRPr lang="en-US" dirty="0"/>
          </a:p>
          <a:p>
            <a:pPr algn="just"/>
            <a:r>
              <a:rPr lang="en-US" dirty="0"/>
              <a:t>Included with the Sensor Housing are 3 lens mounts for holding S-, C-, and CS-mount lenses. The mounts can be further adapted using separately available equipment to accept other kinds of lenses as well. A 12" ribbon flex is included for linking the sensor back to the body. Depending on the application the cable can be routed out the back, top, bottom, or sides of the housing unit. Using the tripod-mounting bracket, the sensor housing can be mounted on a standard 1/4"-20 thread for sturdy and flexible positioning.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6136" y="1538565"/>
            <a:ext cx="4682331" cy="468233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1778349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4724" y="3117337"/>
            <a:ext cx="9404723" cy="797438"/>
          </a:xfrm>
        </p:spPr>
        <p:txBody>
          <a:bodyPr/>
          <a:lstStyle/>
          <a:p>
            <a:pPr algn="ctr" rtl="1"/>
            <a:r>
              <a:rPr lang="fa-IR" dirty="0" smtClean="0">
                <a:cs typeface="B Titr" panose="00000700000000000000" pitchFamily="2" charset="-78"/>
              </a:rPr>
              <a:t>سخت افزارصدا</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40249184"/>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37200"/>
          </a:xfrm>
        </p:spPr>
        <p:txBody>
          <a:bodyPr/>
          <a:lstStyle/>
          <a:p>
            <a:pPr algn="ctr"/>
            <a:r>
              <a:rPr lang="en-US" sz="2800" dirty="0"/>
              <a:t>Ricoh TA-1 3D Microphone for THETA V 360 Camera </a:t>
            </a:r>
          </a:p>
        </p:txBody>
      </p:sp>
      <p:sp>
        <p:nvSpPr>
          <p:cNvPr id="3" name="Content Placeholder 2"/>
          <p:cNvSpPr>
            <a:spLocks noGrp="1"/>
          </p:cNvSpPr>
          <p:nvPr>
            <p:ph idx="1"/>
          </p:nvPr>
        </p:nvSpPr>
        <p:spPr>
          <a:xfrm>
            <a:off x="467177" y="1417124"/>
            <a:ext cx="6798017" cy="5055114"/>
          </a:xfrm>
        </p:spPr>
        <p:txBody>
          <a:bodyPr/>
          <a:lstStyle/>
          <a:p>
            <a:pPr algn="just" fontAlgn="base"/>
            <a:r>
              <a:rPr lang="en-US" sz="1800" i="1" dirty="0"/>
              <a:t>The Ricoh THETA V 360 camera features a built-in 4-channel microphone that provides high-quality audio with seamless transitions between the channels. The dedicated </a:t>
            </a:r>
            <a:r>
              <a:rPr lang="en-US" sz="1800" b="1" i="1" dirty="0"/>
              <a:t>Ricoh TA-1 3D Microphone for the THETA V</a:t>
            </a:r>
            <a:r>
              <a:rPr lang="en-US" sz="1800" i="1" dirty="0"/>
              <a:t> further enhances the audio quality by enabling 360° 3D spatial audio capture with a wide frequency range.</a:t>
            </a:r>
          </a:p>
          <a:p>
            <a:pPr algn="just" fontAlgn="base"/>
            <a:r>
              <a:rPr lang="en-US" sz="1800" dirty="0"/>
              <a:t>The TA-1 contributes immersive audio to go hand-in-hand with the THETA V's comprehensive 360 video</a:t>
            </a:r>
            <a:r>
              <a:rPr lang="en-US" sz="1800" dirty="0" smtClean="0"/>
              <a:t>.</a:t>
            </a:r>
          </a:p>
          <a:p>
            <a:pPr algn="just" fontAlgn="base"/>
            <a:r>
              <a:rPr lang="en-US" sz="1800" dirty="0" smtClean="0"/>
              <a:t> </a:t>
            </a:r>
            <a:r>
              <a:rPr lang="en-US" sz="1800" dirty="0"/>
              <a:t>A windscreen is also included to highly reduce wind noise. The TA-1 was designed in cooperation with Audio-</a:t>
            </a:r>
            <a:r>
              <a:rPr lang="en-US" sz="1800" dirty="0" err="1"/>
              <a:t>Technica</a:t>
            </a:r>
            <a:r>
              <a:rPr lang="en-US" sz="1800" dirty="0"/>
              <a:t>.</a:t>
            </a:r>
          </a:p>
          <a:p>
            <a:pPr algn="just"/>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286" y="1417124"/>
            <a:ext cx="4295478" cy="429547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41977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t>Equirectangular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6830" y="1303002"/>
            <a:ext cx="6488884" cy="3390442"/>
          </a:xfrm>
        </p:spPr>
      </p:pic>
      <p:sp>
        <p:nvSpPr>
          <p:cNvPr id="5" name="TextBox 4"/>
          <p:cNvSpPr txBox="1"/>
          <p:nvPr/>
        </p:nvSpPr>
        <p:spPr>
          <a:xfrm>
            <a:off x="971550" y="4929188"/>
            <a:ext cx="9244013" cy="923330"/>
          </a:xfrm>
          <a:prstGeom prst="rect">
            <a:avLst/>
          </a:prstGeom>
          <a:noFill/>
        </p:spPr>
        <p:txBody>
          <a:bodyPr wrap="square" rtlCol="0">
            <a:spAutoFit/>
          </a:bodyPr>
          <a:lstStyle/>
          <a:p>
            <a:pPr algn="just" rtl="1"/>
            <a:r>
              <a:rPr lang="fa-IR" dirty="0" smtClean="0">
                <a:cs typeface="B Nazanin" panose="00000400000000000000" pitchFamily="2" charset="-78"/>
              </a:rPr>
              <a:t>یکی از فرمت های رایج ویدئوهای 360 درجه و نرمال ترین نوع آن است که تصویر به صورت یک نقشه جهان است و در به صورت تخت نگاشت شده است و نیازی به اصلاح ساختاری برای پخش در پلیرها ندارد و </a:t>
            </a:r>
            <a:r>
              <a:rPr lang="fa-IR" dirty="0">
                <a:cs typeface="B Nazanin" panose="00000400000000000000" pitchFamily="2" charset="-78"/>
              </a:rPr>
              <a:t>پ</a:t>
            </a:r>
            <a:r>
              <a:rPr lang="fa-IR" dirty="0" smtClean="0">
                <a:cs typeface="B Nazanin" panose="00000400000000000000" pitchFamily="2" charset="-78"/>
              </a:rPr>
              <a:t>خش کننده های 360 درجه آن را به صورت پانوراما ارائه می دهند.</a:t>
            </a:r>
            <a:endParaRPr lang="en-US" dirty="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2043827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2400" dirty="0"/>
              <a:t>CINEGEARS 16-Channel Binaural VR Audio Capture System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3618" y="1152983"/>
            <a:ext cx="5329237" cy="532923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3134549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37200"/>
          </a:xfrm>
        </p:spPr>
        <p:txBody>
          <a:bodyPr/>
          <a:lstStyle/>
          <a:p>
            <a:pPr algn="ctr"/>
            <a:r>
              <a:rPr lang="en-US" sz="2800" dirty="0" smtClean="0"/>
              <a:t>Sennheiser AMBEO </a:t>
            </a:r>
            <a:r>
              <a:rPr lang="en-US" sz="2800" dirty="0"/>
              <a:t>VR Mic</a:t>
            </a:r>
          </a:p>
        </p:txBody>
      </p:sp>
      <p:sp>
        <p:nvSpPr>
          <p:cNvPr id="3" name="Content Placeholder 2"/>
          <p:cNvSpPr>
            <a:spLocks noGrp="1"/>
          </p:cNvSpPr>
          <p:nvPr>
            <p:ph idx="1"/>
          </p:nvPr>
        </p:nvSpPr>
        <p:spPr>
          <a:xfrm>
            <a:off x="467177" y="1417124"/>
            <a:ext cx="6326529" cy="4712214"/>
          </a:xfrm>
        </p:spPr>
        <p:txBody>
          <a:bodyPr/>
          <a:lstStyle/>
          <a:p>
            <a:pPr marL="0" indent="0" algn="just" fontAlgn="base">
              <a:buNone/>
            </a:pPr>
            <a:r>
              <a:rPr lang="en-US" sz="1800" dirty="0"/>
              <a:t>The AMBEO VR Mic makes capturing real spatial sound as simple as any stereo recording. You don’t need to set up several microphones – saving you time, money and manpower. Furthermore, using the AMBEO VR Mic means you’ll never have to add other sounds in the mix anymore to achieve stunning 3D sound. Article No. </a:t>
            </a:r>
          </a:p>
          <a:p>
            <a:pPr marL="0" indent="0" algn="just" fontAlgn="base">
              <a:buNone/>
            </a:pPr>
            <a:r>
              <a:rPr lang="en-US" dirty="0" smtClean="0"/>
              <a:t>1,650.00$</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8322" y="3841921"/>
            <a:ext cx="3667550" cy="281310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8322" y="452719"/>
            <a:ext cx="3667550" cy="321202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56257949"/>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537200"/>
          </a:xfrm>
        </p:spPr>
        <p:txBody>
          <a:bodyPr/>
          <a:lstStyle/>
          <a:p>
            <a:pPr algn="ctr"/>
            <a:r>
              <a:rPr lang="en-US" sz="2800" dirty="0"/>
              <a:t>8ball Omni-binaural Microphone</a:t>
            </a:r>
          </a:p>
        </p:txBody>
      </p:sp>
      <p:sp>
        <p:nvSpPr>
          <p:cNvPr id="3" name="Content Placeholder 2"/>
          <p:cNvSpPr>
            <a:spLocks noGrp="1"/>
          </p:cNvSpPr>
          <p:nvPr>
            <p:ph idx="1"/>
          </p:nvPr>
        </p:nvSpPr>
        <p:spPr>
          <a:xfrm>
            <a:off x="374308" y="1159949"/>
            <a:ext cx="7433811" cy="5376582"/>
          </a:xfrm>
        </p:spPr>
        <p:txBody>
          <a:bodyPr>
            <a:normAutofit fontScale="62500" lnSpcReduction="20000"/>
          </a:bodyPr>
          <a:lstStyle/>
          <a:p>
            <a:pPr marL="0" indent="0">
              <a:buNone/>
            </a:pPr>
            <a:r>
              <a:rPr lang="en-US" sz="1800" b="1" dirty="0">
                <a:cs typeface="B Nazanin" panose="00000400000000000000" pitchFamily="2" charset="-78"/>
              </a:rPr>
              <a:t> receive one of the first production run 8ball microphones. Shipping February 2018.</a:t>
            </a:r>
            <a:endParaRPr lang="en-US" sz="1800" dirty="0">
              <a:cs typeface="B Nazanin" panose="00000400000000000000" pitchFamily="2" charset="-78"/>
            </a:endParaRPr>
          </a:p>
          <a:p>
            <a:pPr marL="0" indent="0">
              <a:buNone/>
            </a:pPr>
            <a:r>
              <a:rPr lang="en-US" sz="1800" b="1" dirty="0">
                <a:cs typeface="B Nazanin" panose="00000400000000000000" pitchFamily="2" charset="-78"/>
              </a:rPr>
              <a:t>Records Immersive sound</a:t>
            </a:r>
            <a:endParaRPr lang="en-US" sz="1800" dirty="0">
              <a:cs typeface="B Nazanin" panose="00000400000000000000" pitchFamily="2" charset="-78"/>
            </a:endParaRPr>
          </a:p>
          <a:p>
            <a:pPr marL="0" indent="0">
              <a:buNone/>
            </a:pPr>
            <a:r>
              <a:rPr lang="en-US" sz="1800" b="1" dirty="0">
                <a:cs typeface="B Nazanin" panose="00000400000000000000" pitchFamily="2" charset="-78"/>
              </a:rPr>
              <a:t>Omni-Binaural</a:t>
            </a:r>
            <a:endParaRPr lang="en-US" sz="1800" dirty="0">
              <a:cs typeface="B Nazanin" panose="00000400000000000000" pitchFamily="2" charset="-78"/>
            </a:endParaRPr>
          </a:p>
          <a:p>
            <a:pPr marL="0" indent="0">
              <a:buNone/>
            </a:pPr>
            <a:r>
              <a:rPr lang="en-US" sz="1800" b="1" dirty="0">
                <a:cs typeface="B Nazanin" panose="00000400000000000000" pitchFamily="2" charset="-78"/>
              </a:rPr>
              <a:t>Head-</a:t>
            </a:r>
            <a:r>
              <a:rPr lang="en-US" sz="1800" b="1" dirty="0" err="1">
                <a:cs typeface="B Nazanin" panose="00000400000000000000" pitchFamily="2" charset="-78"/>
              </a:rPr>
              <a:t>Trackable</a:t>
            </a:r>
            <a:endParaRPr lang="en-US" sz="1800" dirty="0">
              <a:cs typeface="B Nazanin" panose="00000400000000000000" pitchFamily="2" charset="-78"/>
            </a:endParaRPr>
          </a:p>
          <a:p>
            <a:pPr marL="0" indent="0">
              <a:buNone/>
            </a:pPr>
            <a:r>
              <a:rPr lang="en-US" sz="1800" b="1" dirty="0">
                <a:cs typeface="B Nazanin" panose="00000400000000000000" pitchFamily="2" charset="-78"/>
              </a:rPr>
              <a:t>Easy To Mount</a:t>
            </a:r>
            <a:endParaRPr lang="en-US" sz="1800" dirty="0">
              <a:cs typeface="B Nazanin" panose="00000400000000000000" pitchFamily="2" charset="-78"/>
            </a:endParaRPr>
          </a:p>
          <a:p>
            <a:pPr marL="0" indent="0">
              <a:buNone/>
            </a:pPr>
            <a:r>
              <a:rPr lang="en-US" sz="1800" b="1" dirty="0">
                <a:cs typeface="B Nazanin" panose="00000400000000000000" pitchFamily="2" charset="-78"/>
              </a:rPr>
              <a:t>Patent Pending Design</a:t>
            </a:r>
            <a:endParaRPr lang="en-US" sz="1800" dirty="0">
              <a:cs typeface="B Nazanin" panose="00000400000000000000" pitchFamily="2" charset="-78"/>
            </a:endParaRPr>
          </a:p>
          <a:p>
            <a:pPr marL="0" indent="0">
              <a:buNone/>
            </a:pPr>
            <a:r>
              <a:rPr lang="en-US" sz="1800" b="1" dirty="0">
                <a:cs typeface="B Nazanin" panose="00000400000000000000" pitchFamily="2" charset="-78"/>
              </a:rPr>
              <a:t>Works With Any 8 Channel Recorder</a:t>
            </a:r>
            <a:endParaRPr lang="en-US" sz="1800" dirty="0">
              <a:cs typeface="B Nazanin" panose="00000400000000000000" pitchFamily="2" charset="-78"/>
            </a:endParaRPr>
          </a:p>
          <a:p>
            <a:pPr marL="0" indent="0">
              <a:buNone/>
            </a:pPr>
            <a:r>
              <a:rPr lang="en-US" sz="1800" b="1" dirty="0">
                <a:cs typeface="B Nazanin" panose="00000400000000000000" pitchFamily="2" charset="-78"/>
              </a:rPr>
              <a:t>Capsules: Omnidirectional</a:t>
            </a:r>
            <a:endParaRPr lang="en-US" sz="1800" dirty="0">
              <a:cs typeface="B Nazanin" panose="00000400000000000000" pitchFamily="2" charset="-78"/>
            </a:endParaRPr>
          </a:p>
          <a:p>
            <a:pPr marL="0" indent="0">
              <a:buNone/>
            </a:pPr>
            <a:r>
              <a:rPr lang="en-US" sz="1800" b="1" dirty="0">
                <a:cs typeface="B Nazanin" panose="00000400000000000000" pitchFamily="2" charset="-78"/>
              </a:rPr>
              <a:t>Frequency Response: 20HZ-20K</a:t>
            </a:r>
            <a:endParaRPr lang="en-US" sz="1800" dirty="0">
              <a:cs typeface="B Nazanin" panose="00000400000000000000" pitchFamily="2" charset="-78"/>
            </a:endParaRPr>
          </a:p>
          <a:p>
            <a:pPr marL="0" indent="0">
              <a:buNone/>
            </a:pPr>
            <a:r>
              <a:rPr lang="en-US" sz="1800" b="1" dirty="0">
                <a:cs typeface="B Nazanin" panose="00000400000000000000" pitchFamily="2" charset="-78"/>
              </a:rPr>
              <a:t>Power Requirements: 48V Phantom Power</a:t>
            </a:r>
            <a:endParaRPr lang="en-US" sz="1800" dirty="0">
              <a:cs typeface="B Nazanin" panose="00000400000000000000" pitchFamily="2" charset="-78"/>
            </a:endParaRPr>
          </a:p>
          <a:p>
            <a:pPr marL="0" indent="0">
              <a:buNone/>
            </a:pPr>
            <a:r>
              <a:rPr lang="en-US" sz="1800" b="1" dirty="0">
                <a:cs typeface="B Nazanin" panose="00000400000000000000" pitchFamily="2" charset="-78"/>
              </a:rPr>
              <a:t>Maximum Peak SPL: 130 dB (A)</a:t>
            </a:r>
            <a:endParaRPr lang="en-US" sz="1800" dirty="0">
              <a:cs typeface="B Nazanin" panose="00000400000000000000" pitchFamily="2" charset="-78"/>
            </a:endParaRPr>
          </a:p>
          <a:p>
            <a:pPr marL="0" indent="0">
              <a:buNone/>
            </a:pPr>
            <a:r>
              <a:rPr lang="en-US" sz="1800" b="1" dirty="0">
                <a:cs typeface="B Nazanin" panose="00000400000000000000" pitchFamily="2" charset="-78"/>
              </a:rPr>
              <a:t>Package includes:</a:t>
            </a:r>
            <a:endParaRPr lang="en-US" sz="1800" dirty="0">
              <a:cs typeface="B Nazanin" panose="00000400000000000000" pitchFamily="2" charset="-78"/>
            </a:endParaRPr>
          </a:p>
          <a:p>
            <a:pPr marL="0" indent="0">
              <a:buNone/>
            </a:pPr>
            <a:r>
              <a:rPr lang="en-US" sz="1800" b="1" dirty="0">
                <a:cs typeface="B Nazanin" panose="00000400000000000000" pitchFamily="2" charset="-78"/>
              </a:rPr>
              <a:t>8ball microphone</a:t>
            </a:r>
            <a:endParaRPr lang="en-US" sz="1800" dirty="0">
              <a:cs typeface="B Nazanin" panose="00000400000000000000" pitchFamily="2" charset="-78"/>
            </a:endParaRPr>
          </a:p>
          <a:p>
            <a:pPr marL="0" indent="0">
              <a:buNone/>
            </a:pPr>
            <a:r>
              <a:rPr lang="en-US" sz="1800" b="1" dirty="0">
                <a:cs typeface="B Nazanin" panose="00000400000000000000" pitchFamily="2" charset="-78"/>
              </a:rPr>
              <a:t>8ball 8 channel XLR cable</a:t>
            </a:r>
            <a:endParaRPr lang="en-US" sz="1800" dirty="0">
              <a:cs typeface="B Nazanin" panose="00000400000000000000" pitchFamily="2" charset="-78"/>
            </a:endParaRPr>
          </a:p>
          <a:p>
            <a:pPr marL="0" indent="0">
              <a:buNone/>
            </a:pPr>
            <a:r>
              <a:rPr lang="en-US" sz="1800" b="1" dirty="0">
                <a:cs typeface="B Nazanin" panose="00000400000000000000" pitchFamily="2" charset="-78"/>
              </a:rPr>
              <a:t>Wind Band</a:t>
            </a:r>
            <a:endParaRPr lang="en-US" sz="1800" dirty="0">
              <a:cs typeface="B Nazanin" panose="00000400000000000000" pitchFamily="2" charset="-78"/>
            </a:endParaRPr>
          </a:p>
          <a:p>
            <a:pPr marL="0" indent="0">
              <a:buNone/>
            </a:pPr>
            <a:r>
              <a:rPr lang="en-US" sz="1800" b="1" dirty="0">
                <a:cs typeface="B Nazanin" panose="00000400000000000000" pitchFamily="2" charset="-78"/>
              </a:rPr>
              <a:t>8ball Spatial Audio Pro Tools AAX and VST Plugin Suite</a:t>
            </a:r>
            <a:endParaRPr lang="en-US" sz="1800" dirty="0">
              <a:cs typeface="B Nazanin" panose="00000400000000000000" pitchFamily="2" charset="-78"/>
            </a:endParaRPr>
          </a:p>
          <a:p>
            <a:pPr marL="0" indent="0">
              <a:buNone/>
            </a:pPr>
            <a:r>
              <a:rPr lang="en-US" sz="1800" b="1" dirty="0">
                <a:cs typeface="B Nazanin" panose="00000400000000000000" pitchFamily="2" charset="-78"/>
              </a:rPr>
              <a:t>H360 Spatial Audio Pro Tools AAX and VST Plugin Suite - Beta - 1 Year Trial</a:t>
            </a:r>
            <a:endParaRPr lang="en-US" sz="1800" dirty="0">
              <a:cs typeface="B Nazanin" panose="00000400000000000000" pitchFamily="2" charset="-78"/>
            </a:endParaRPr>
          </a:p>
          <a:p>
            <a:pPr marL="0" indent="0">
              <a:buNone/>
            </a:pPr>
            <a:r>
              <a:rPr lang="en-US" sz="1800" b="1" dirty="0">
                <a:cs typeface="B Nazanin" panose="00000400000000000000" pitchFamily="2" charset="-78"/>
              </a:rPr>
              <a:t>HEAR360 Software Requires an </a:t>
            </a:r>
            <a:r>
              <a:rPr lang="en-US" sz="1800" b="1" dirty="0" err="1">
                <a:cs typeface="B Nazanin" panose="00000400000000000000" pitchFamily="2" charset="-78"/>
              </a:rPr>
              <a:t>iLok</a:t>
            </a:r>
            <a:r>
              <a:rPr lang="en-US" sz="1800" b="1" dirty="0">
                <a:cs typeface="B Nazanin" panose="00000400000000000000" pitchFamily="2" charset="-78"/>
              </a:rPr>
              <a:t> for Authorization</a:t>
            </a:r>
            <a:endParaRPr lang="en-US" sz="1800" dirty="0">
              <a:cs typeface="B Nazanin" panose="00000400000000000000" pitchFamily="2" charset="-78"/>
            </a:endParaRPr>
          </a:p>
          <a:p>
            <a:pPr marL="0" indent="0">
              <a:buNone/>
            </a:pPr>
            <a:r>
              <a:rPr lang="en-US" sz="1800" b="1" dirty="0">
                <a:cs typeface="B Nazanin" panose="00000400000000000000" pitchFamily="2" charset="-78"/>
              </a:rPr>
              <a:t>Scroll down to see 8ball accessories</a:t>
            </a:r>
            <a:endParaRPr lang="en-US" sz="1800"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211" y="1159948"/>
            <a:ext cx="5243513" cy="524351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40177079"/>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369401"/>
            <a:ext cx="8825658" cy="1281000"/>
          </a:xfrm>
        </p:spPr>
        <p:txBody>
          <a:bodyPr/>
          <a:lstStyle/>
          <a:p>
            <a:pPr algn="ctr"/>
            <a:r>
              <a:rPr lang="fa-IR" sz="4800" dirty="0" smtClean="0">
                <a:cs typeface="B Titr" panose="00000700000000000000" pitchFamily="2" charset="-78"/>
              </a:rPr>
              <a:t>فصل </a:t>
            </a:r>
            <a:r>
              <a:rPr lang="fa-IR" sz="4800" dirty="0" smtClean="0">
                <a:cs typeface="B Titr" panose="00000700000000000000" pitchFamily="2" charset="-78"/>
              </a:rPr>
              <a:t>چهارم– سخت افزار نمایش</a:t>
            </a:r>
            <a:endParaRPr lang="en-US" sz="48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3152021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سخت افزار عرضه</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4195481"/>
          </a:xfrm>
        </p:spPr>
        <p:txBody>
          <a:bodyPr/>
          <a:lstStyle/>
          <a:p>
            <a:pPr marL="0" indent="0" algn="just" rtl="1">
              <a:buNone/>
            </a:pPr>
            <a:r>
              <a:rPr lang="fa-IR" dirty="0" smtClean="0">
                <a:cs typeface="B Nazanin" panose="00000400000000000000" pitchFamily="2" charset="-78"/>
              </a:rPr>
              <a:t>عنوان پلتفرم های سخت افزاری عنوانی غامض است هم در توضیح و هم در فهم زیرا این سخت افزارها خود شامل نرم افزار و میان افزارهایی نیز می شوند که خود نیاز به توضیح مفصلی دارد اما بد نیست که بررسی این عنوان را با توضیح سخت افزار شروع کنیم و در ادامه به جزییات نرم افزاری هر یک بپردازیم، بنابراین در ابتدا عناوین سخت افزارهای ساخته شده حوزه واقعیت مجازی را بررسی می کنیم.</a:t>
            </a:r>
            <a:endParaRPr lang="en-US" dirty="0" smtClean="0">
              <a:cs typeface="B Nazanin" panose="00000400000000000000" pitchFamily="2" charset="-78"/>
            </a:endParaRPr>
          </a:p>
          <a:p>
            <a:pPr marL="0" indent="0" algn="just" rtl="1">
              <a:buNone/>
            </a:pPr>
            <a:r>
              <a:rPr lang="fa-IR" dirty="0" smtClean="0">
                <a:cs typeface="B Nazanin" panose="00000400000000000000" pitchFamily="2" charset="-78"/>
              </a:rPr>
              <a:t>در حوزه واقعیت مجازی سخت افزارها به دو دسته کلی تقسیم می شوند :</a:t>
            </a:r>
          </a:p>
          <a:p>
            <a:pPr marL="457200" indent="-457200" algn="just" rtl="1">
              <a:buAutoNum type="arabicPeriod"/>
            </a:pPr>
            <a:r>
              <a:rPr lang="en-US" dirty="0" smtClean="0">
                <a:cs typeface="B Nazanin" panose="00000400000000000000" pitchFamily="2" charset="-78"/>
              </a:rPr>
              <a:t>HMD</a:t>
            </a:r>
            <a:r>
              <a:rPr lang="fa-IR" dirty="0" smtClean="0">
                <a:cs typeface="B Nazanin" panose="00000400000000000000" pitchFamily="2" charset="-78"/>
              </a:rPr>
              <a:t>.</a:t>
            </a:r>
          </a:p>
          <a:p>
            <a:pPr marL="457200" indent="-457200" algn="just" rtl="1">
              <a:buAutoNum type="arabicPeriod"/>
            </a:pPr>
            <a:r>
              <a:rPr lang="en-US" dirty="0" smtClean="0">
                <a:cs typeface="B Nazanin" panose="00000400000000000000" pitchFamily="2" charset="-78"/>
              </a:rPr>
              <a:t>Input Device</a:t>
            </a:r>
            <a:r>
              <a:rPr lang="fa-IR" dirty="0" smtClean="0">
                <a:cs typeface="B Nazanin" panose="00000400000000000000" pitchFamily="2" charset="-78"/>
              </a:rPr>
              <a:t>.</a:t>
            </a:r>
          </a:p>
          <a:p>
            <a:pPr marL="0" indent="0" algn="just" rtl="1">
              <a:buNone/>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8384182"/>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735118"/>
            <a:ext cx="9404723" cy="1400530"/>
          </a:xfrm>
        </p:spPr>
        <p:txBody>
          <a:bodyPr/>
          <a:lstStyle/>
          <a:p>
            <a:pPr algn="ctr"/>
            <a:r>
              <a:rPr lang="en-US" dirty="0" smtClean="0">
                <a:cs typeface="B Titr" panose="00000700000000000000" pitchFamily="2" charset="-78"/>
              </a:rPr>
              <a:t>HMD</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99774868"/>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Head-mounted display</a:t>
            </a:r>
          </a:p>
        </p:txBody>
      </p:sp>
      <p:sp>
        <p:nvSpPr>
          <p:cNvPr id="3" name="Content Placeholder 2"/>
          <p:cNvSpPr>
            <a:spLocks noGrp="1"/>
          </p:cNvSpPr>
          <p:nvPr>
            <p:ph idx="1"/>
          </p:nvPr>
        </p:nvSpPr>
        <p:spPr>
          <a:xfrm>
            <a:off x="1103312" y="1527318"/>
            <a:ext cx="8946541" cy="4195481"/>
          </a:xfrm>
        </p:spPr>
        <p:txBody>
          <a:bodyPr/>
          <a:lstStyle/>
          <a:p>
            <a:pPr marL="0" indent="0" algn="just" rtl="1">
              <a:buNone/>
            </a:pPr>
            <a:r>
              <a:rPr lang="fa-IR" dirty="0" smtClean="0">
                <a:cs typeface="B Nazanin" panose="00000400000000000000" pitchFamily="2" charset="-78"/>
              </a:rPr>
              <a:t>همانطور که از نام این دستگاه ها پیداست نمایشگرهایی هستند که بر روی سر نصب می شوند و محتوای واقعیت مجازی را نشان می دهند، از این روی تفاوتی میان نمایشگرهای مستقل و غیر مستقل وجود ندارد اما بد نیست بدانید که این محصولات به دو دسته کلی تقسیم می شوند :</a:t>
            </a:r>
          </a:p>
          <a:p>
            <a:pPr marL="0" indent="0" algn="just" rtl="1">
              <a:buNone/>
            </a:pPr>
            <a:r>
              <a:rPr lang="fa-IR" dirty="0" smtClean="0">
                <a:cs typeface="B Nazanin" panose="00000400000000000000" pitchFamily="2" charset="-78"/>
              </a:rPr>
              <a:t>1) هدست هایی که نمایشگر درونی دارند.</a:t>
            </a:r>
          </a:p>
          <a:p>
            <a:pPr marL="0" indent="0" algn="just" rtl="1">
              <a:buNone/>
            </a:pPr>
            <a:r>
              <a:rPr lang="fa-IR" dirty="0" smtClean="0">
                <a:cs typeface="B Nazanin" panose="00000400000000000000" pitchFamily="2" charset="-78"/>
              </a:rPr>
              <a:t>2) هدست هایی که از نمایشگر دستگاه جانبی مانند تلفن همراه استفاده می کنند.</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1685569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هدست های دارای نمایشگر</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4195481"/>
          </a:xfrm>
        </p:spPr>
        <p:txBody>
          <a:bodyPr/>
          <a:lstStyle/>
          <a:p>
            <a:pPr marL="457200" indent="-457200" algn="just" rtl="1">
              <a:buAutoNum type="arabicParenR"/>
            </a:pPr>
            <a:r>
              <a:rPr lang="en-US" dirty="0" smtClean="0"/>
              <a:t>Oculus Rift</a:t>
            </a:r>
            <a:endParaRPr lang="fa-IR" dirty="0" smtClean="0"/>
          </a:p>
          <a:p>
            <a:pPr marL="457200" indent="-457200" algn="just" rtl="1">
              <a:buAutoNum type="arabicParenR"/>
            </a:pPr>
            <a:r>
              <a:rPr lang="en-US" dirty="0"/>
              <a:t>HTC </a:t>
            </a:r>
            <a:r>
              <a:rPr lang="en-US" dirty="0" smtClean="0"/>
              <a:t>Vive</a:t>
            </a:r>
            <a:endParaRPr lang="fa-IR" dirty="0" smtClean="0"/>
          </a:p>
          <a:p>
            <a:pPr marL="457200" indent="-457200" algn="just" rtl="1">
              <a:buAutoNum type="arabicParenR"/>
            </a:pPr>
            <a:r>
              <a:rPr lang="en-US" dirty="0" smtClean="0"/>
              <a:t>Star VR</a:t>
            </a:r>
          </a:p>
          <a:p>
            <a:pPr marL="457200" indent="-457200" algn="just" rtl="1">
              <a:buAutoNum type="arabicParenR"/>
            </a:pPr>
            <a:r>
              <a:rPr lang="en-US" dirty="0" smtClean="0"/>
              <a:t>PSVR</a:t>
            </a:r>
          </a:p>
          <a:p>
            <a:pPr marL="457200" indent="-457200" algn="just" rtl="1">
              <a:buAutoNum type="arabicParenR"/>
            </a:pPr>
            <a:r>
              <a:rPr lang="en-US" dirty="0" smtClean="0"/>
              <a:t>Odyssey</a:t>
            </a:r>
            <a:endParaRPr lang="fa-IR" dirty="0" smtClean="0"/>
          </a:p>
          <a:p>
            <a:pPr marL="457200" indent="-457200" algn="just" rtl="1">
              <a:buAutoNum type="arabicParenR"/>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6604557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Oculus Rift</a:t>
            </a:r>
          </a:p>
        </p:txBody>
      </p:sp>
      <p:sp>
        <p:nvSpPr>
          <p:cNvPr id="3" name="Content Placeholder 2"/>
          <p:cNvSpPr>
            <a:spLocks noGrp="1"/>
          </p:cNvSpPr>
          <p:nvPr>
            <p:ph idx="1"/>
          </p:nvPr>
        </p:nvSpPr>
        <p:spPr>
          <a:xfrm>
            <a:off x="1103312" y="1527318"/>
            <a:ext cx="8946541" cy="4195481"/>
          </a:xfrm>
        </p:spPr>
        <p:txBody>
          <a:bodyPr>
            <a:normAutofit/>
          </a:bodyPr>
          <a:lstStyle/>
          <a:p>
            <a:pPr marL="0" indent="0" algn="just" rtl="1" fontAlgn="base">
              <a:buNone/>
            </a:pPr>
            <a:r>
              <a:rPr lang="fa-IR" dirty="0">
                <a:cs typeface="B Nazanin" panose="00000400000000000000" pitchFamily="2" charset="-78"/>
              </a:rPr>
              <a:t>درون هدست ریفت، از عدسی‌ها و نمایشگری تشکیل شده که مخصوص هدست‌های واقعیت مجازی (</a:t>
            </a:r>
            <a:r>
              <a:rPr lang="en-US" dirty="0">
                <a:cs typeface="B Nazanin" panose="00000400000000000000" pitchFamily="2" charset="-78"/>
              </a:rPr>
              <a:t>VR) </a:t>
            </a:r>
            <a:r>
              <a:rPr lang="fa-IR" dirty="0">
                <a:cs typeface="B Nazanin" panose="00000400000000000000" pitchFamily="2" charset="-78"/>
              </a:rPr>
              <a:t>ساخته شده‌اند. نرخ بالای بروزرسانی تصویر و نمایشگر باکیفیتی که همواره از فریم در حال نمایش چند قدم جلوتر است باعث می‌شوند تا آکیولس ریفت دستگاه جذابی برای دوست‌داران بازی‌های کامپیوتری باشد. مجموعه کامل حسگرهای به کار رفته در این هدست باعث می‌شوند تا کوچک‌ترین حرکت‌های سر و دست کاربر تشخیص داده شود و تصویری که روی نمایشگر داخل هدست به نمایش درمی‌آید متناسب با این حرکت‌ها و وضعیت جدید تغییر کند. باز هم نمونه‌ای مشابه دنیای </a:t>
            </a:r>
            <a:r>
              <a:rPr lang="fa-IR" dirty="0" smtClean="0">
                <a:cs typeface="B Nazanin" panose="00000400000000000000" pitchFamily="2" charset="-78"/>
              </a:rPr>
              <a:t>واقعی.	</a:t>
            </a:r>
            <a:r>
              <a:rPr lang="en-US" dirty="0" smtClean="0">
                <a:cs typeface="B Nazanin" panose="00000400000000000000" pitchFamily="2" charset="-78"/>
              </a:rPr>
              <a:t>												</a:t>
            </a:r>
            <a:r>
              <a:rPr lang="fa-IR" dirty="0" smtClean="0">
                <a:cs typeface="B Nazanin" panose="00000400000000000000" pitchFamily="2" charset="-78"/>
              </a:rPr>
              <a:t/>
            </a:r>
            <a:br>
              <a:rPr lang="fa-IR" dirty="0" smtClean="0">
                <a:cs typeface="B Nazanin" panose="00000400000000000000" pitchFamily="2" charset="-78"/>
              </a:rPr>
            </a:br>
            <a:r>
              <a:rPr lang="fa-IR" dirty="0" smtClean="0">
                <a:cs typeface="B Nazanin" panose="00000400000000000000" pitchFamily="2" charset="-78"/>
              </a:rPr>
              <a:t>برای </a:t>
            </a:r>
            <a:r>
              <a:rPr lang="fa-IR" dirty="0">
                <a:cs typeface="B Nazanin" panose="00000400000000000000" pitchFamily="2" charset="-78"/>
              </a:rPr>
              <a:t>کنترل دنیایی که به واسطه‌ی آکیولس ریفت به روی شما گشوده می‌شود، باید از کنترلر اکس‌باکس وان (</a:t>
            </a:r>
            <a:r>
              <a:rPr lang="en-US" dirty="0">
                <a:cs typeface="B Nazanin" panose="00000400000000000000" pitchFamily="2" charset="-78"/>
              </a:rPr>
              <a:t>Xbox ONE) </a:t>
            </a:r>
            <a:r>
              <a:rPr lang="fa-IR" dirty="0">
                <a:cs typeface="B Nazanin" panose="00000400000000000000" pitchFamily="2" charset="-78"/>
              </a:rPr>
              <a:t>و کنترل آکیولس تاچ (</a:t>
            </a:r>
            <a:r>
              <a:rPr lang="en-US" dirty="0">
                <a:cs typeface="B Nazanin" panose="00000400000000000000" pitchFamily="2" charset="-78"/>
              </a:rPr>
              <a:t>Oculus Touch) </a:t>
            </a:r>
            <a:r>
              <a:rPr lang="fa-IR" dirty="0">
                <a:cs typeface="B Nazanin" panose="00000400000000000000" pitchFamily="2" charset="-78"/>
              </a:rPr>
              <a:t>استفاده کنید. آکیولس تاچ که مخصوص ریفت ساخته شده، شامل دو تکه‌ی دایره‌ای است که شبیه دستکش پوشیده می‌شود و به سبک کنترلر کنسول بازی </a:t>
            </a:r>
            <a:r>
              <a:rPr lang="en-US" dirty="0">
                <a:cs typeface="B Nazanin" panose="00000400000000000000" pitchFamily="2" charset="-78"/>
              </a:rPr>
              <a:t>Wii، </a:t>
            </a:r>
            <a:r>
              <a:rPr lang="fa-IR" dirty="0">
                <a:cs typeface="B Nazanin" panose="00000400000000000000" pitchFamily="2" charset="-78"/>
              </a:rPr>
              <a:t>امکان کنترل شخصیت درون بازی را به کاربر می‌دهد. معرفی آکیولس باعث شد تا نشان جدیدی با عنوان </a:t>
            </a:r>
            <a:r>
              <a:rPr lang="en-US" dirty="0">
                <a:cs typeface="B Nazanin" panose="00000400000000000000" pitchFamily="2" charset="-78"/>
              </a:rPr>
              <a:t>VR Ready </a:t>
            </a:r>
            <a:r>
              <a:rPr lang="fa-IR" dirty="0">
                <a:cs typeface="B Nazanin" panose="00000400000000000000" pitchFamily="2" charset="-78"/>
              </a:rPr>
              <a:t>برای کارت‌های گرافیکی از طرف شرکت ان‌ویدیا (</a:t>
            </a:r>
            <a:r>
              <a:rPr lang="en-US" dirty="0">
                <a:cs typeface="B Nazanin" panose="00000400000000000000" pitchFamily="2" charset="-78"/>
              </a:rPr>
              <a:t>NVIDIA) </a:t>
            </a:r>
            <a:r>
              <a:rPr lang="fa-IR" dirty="0">
                <a:cs typeface="B Nazanin" panose="00000400000000000000" pitchFamily="2" charset="-78"/>
              </a:rPr>
              <a:t>معرفی شود. فناوری به کار رفته در ریفت به قدری پیچیده است که به یک کامپیوتر قدرتمند نیاز دارد؛ طوری که ان‌ویدیا تنها کارت‌های گرافیکی قوی‌تر از </a:t>
            </a:r>
            <a:r>
              <a:rPr lang="en-US" dirty="0">
                <a:cs typeface="B Nazanin" panose="00000400000000000000" pitchFamily="2" charset="-78"/>
              </a:rPr>
              <a:t>GTX 970 </a:t>
            </a:r>
            <a:r>
              <a:rPr lang="fa-IR" dirty="0">
                <a:cs typeface="B Nazanin" panose="00000400000000000000" pitchFamily="2" charset="-78"/>
              </a:rPr>
              <a:t>را به داشتن این نشان مفتخر می‌کند.</a:t>
            </a:r>
          </a:p>
          <a:p>
            <a:pPr marL="0" indent="0" algn="just" rtl="1">
              <a:buNone/>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7507950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Oculus Rift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6912" y="1426583"/>
            <a:ext cx="11071887" cy="4605904"/>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351026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61720"/>
          </a:xfrm>
        </p:spPr>
        <p:txBody>
          <a:bodyPr/>
          <a:lstStyle/>
          <a:p>
            <a:pPr algn="r" rtl="1"/>
            <a:r>
              <a:rPr lang="en-US" dirty="0"/>
              <a:t>Spehrical </a:t>
            </a:r>
            <a:r>
              <a:rPr lang="en-US" dirty="0" err="1"/>
              <a:t>Fisheeye</a:t>
            </a:r>
            <a:r>
              <a:rPr lang="en-US" dirty="0"/>
              <a:t>	</a:t>
            </a:r>
          </a:p>
        </p:txBody>
      </p:sp>
      <p:sp>
        <p:nvSpPr>
          <p:cNvPr id="3" name="Content Placeholder 2"/>
          <p:cNvSpPr>
            <a:spLocks noGrp="1"/>
          </p:cNvSpPr>
          <p:nvPr>
            <p:ph idx="1"/>
          </p:nvPr>
        </p:nvSpPr>
        <p:spPr>
          <a:xfrm>
            <a:off x="1104293" y="5239032"/>
            <a:ext cx="8946541" cy="997464"/>
          </a:xfrm>
        </p:spPr>
        <p:txBody>
          <a:bodyPr>
            <a:normAutofit lnSpcReduction="10000"/>
          </a:bodyPr>
          <a:lstStyle/>
          <a:p>
            <a:pPr marL="0" indent="0" algn="just" rtl="1">
              <a:buNone/>
            </a:pPr>
            <a:r>
              <a:rPr lang="fa-IR" dirty="0" smtClean="0">
                <a:cs typeface="B Nazanin" panose="00000400000000000000" pitchFamily="2" charset="-78"/>
              </a:rPr>
              <a:t>در این گونه تصاویر دوربین شما در مرکز تصویر قرار گرفته و نمای اطراف نیز در آن به صورت دایره ای به نمایش در می آید و اشیاء نیز از تناسب اولیه خود خارج می شوند که برای پخش در پلیرهای رایج و همچنین رعایت تناسب نیاز به تبدیل و اصلاح دارند.</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931" y="1387219"/>
            <a:ext cx="7041209" cy="367903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47702488"/>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HTC Vive</a:t>
            </a:r>
          </a:p>
        </p:txBody>
      </p:sp>
      <p:sp>
        <p:nvSpPr>
          <p:cNvPr id="3" name="Content Placeholder 2"/>
          <p:cNvSpPr>
            <a:spLocks noGrp="1"/>
          </p:cNvSpPr>
          <p:nvPr>
            <p:ph idx="1"/>
          </p:nvPr>
        </p:nvSpPr>
        <p:spPr>
          <a:xfrm>
            <a:off x="1103312" y="1527318"/>
            <a:ext cx="8946541" cy="4707882"/>
          </a:xfrm>
        </p:spPr>
        <p:txBody>
          <a:bodyPr>
            <a:normAutofit/>
          </a:bodyPr>
          <a:lstStyle/>
          <a:p>
            <a:pPr marL="0" indent="0" algn="just" rtl="1">
              <a:buNone/>
            </a:pPr>
            <a:r>
              <a:rPr lang="fa-IR" dirty="0">
                <a:cs typeface="B Nazanin" panose="00000400000000000000" pitchFamily="2" charset="-78"/>
              </a:rPr>
              <a:t>هدست واقعیت مجازی اچ‌تی‌سی وایو که حاصل همکاری اچ‌تی‌سی، غول تولیدکننده‌ی گوشی‌های هوشمند و کمپانی ولو، مالک شبکه عظیم استیم و تولیدکننده‌ی بازی‌های مشهور </a:t>
            </a:r>
            <a:r>
              <a:rPr lang="en-US" dirty="0">
                <a:cs typeface="B Nazanin" panose="00000400000000000000" pitchFamily="2" charset="-78"/>
              </a:rPr>
              <a:t>Half-Life </a:t>
            </a:r>
            <a:r>
              <a:rPr lang="fa-IR" dirty="0">
                <a:cs typeface="B Nazanin" panose="00000400000000000000" pitchFamily="2" charset="-78"/>
              </a:rPr>
              <a:t>است، در جریان کنگره جهانی موبایل بارسلون </a:t>
            </a:r>
            <a:r>
              <a:rPr lang="en-US" dirty="0">
                <a:cs typeface="B Nazanin" panose="00000400000000000000" pitchFamily="2" charset="-78"/>
              </a:rPr>
              <a:t>MWC 2015 </a:t>
            </a:r>
            <a:r>
              <a:rPr lang="fa-IR" dirty="0">
                <a:cs typeface="B Nazanin" panose="00000400000000000000" pitchFamily="2" charset="-78"/>
              </a:rPr>
              <a:t>رونمایی شده بود.</a:t>
            </a:r>
          </a:p>
          <a:p>
            <a:pPr marL="0" indent="0" algn="just" rtl="1">
              <a:buNone/>
            </a:pPr>
            <a:r>
              <a:rPr lang="fa-IR" dirty="0">
                <a:cs typeface="B Nazanin" panose="00000400000000000000" pitchFamily="2" charset="-78"/>
              </a:rPr>
              <a:t>پیش فروش اچ‌تی‌سی وایو از ۲۹ فوریه (۱۰ اسفند ۹۴) آغاز </a:t>
            </a:r>
            <a:r>
              <a:rPr lang="fa-IR" dirty="0" smtClean="0">
                <a:cs typeface="B Nazanin" panose="00000400000000000000" pitchFamily="2" charset="-78"/>
              </a:rPr>
              <a:t>شد </a:t>
            </a:r>
            <a:r>
              <a:rPr lang="fa-IR" dirty="0">
                <a:cs typeface="B Nazanin" panose="00000400000000000000" pitchFamily="2" charset="-78"/>
              </a:rPr>
              <a:t>و از اواسط فروردین ۹۵ با قیمت ۷۹۹ دلار در دسترس عموم قرار </a:t>
            </a:r>
            <a:r>
              <a:rPr lang="fa-IR" dirty="0" smtClean="0">
                <a:cs typeface="B Nazanin" panose="00000400000000000000" pitchFamily="2" charset="-78"/>
              </a:rPr>
              <a:t>گرفت</a:t>
            </a:r>
            <a:r>
              <a:rPr lang="fa-IR" dirty="0">
                <a:cs typeface="B Nazanin" panose="00000400000000000000" pitchFamily="2" charset="-78"/>
              </a:rPr>
              <a:t>. </a:t>
            </a:r>
          </a:p>
          <a:p>
            <a:pPr marL="0" indent="0" algn="just" rtl="1">
              <a:buNone/>
            </a:pPr>
            <a:r>
              <a:rPr lang="fa-IR" dirty="0" smtClean="0">
                <a:cs typeface="B Nazanin" panose="00000400000000000000" pitchFamily="2" charset="-78"/>
              </a:rPr>
              <a:t>هدست </a:t>
            </a:r>
            <a:r>
              <a:rPr lang="fa-IR" dirty="0">
                <a:cs typeface="B Nazanin" panose="00000400000000000000" pitchFamily="2" charset="-78"/>
              </a:rPr>
              <a:t>واقعیت مجازی ۷۹۹ دلاری اچ‌تی‌سی وایو به غیر از خود هدست، شامل دو کنترلر ویژه بی‌سیم برای هر دو دست، دو دوربین مخصوص نصب روی دیوار یا سقف برای تشخیص مکان کاربر و یک هاب برای جمع‌آوری اطلاعات و ارسال به پی‌سی خواهد بود.</a:t>
            </a:r>
          </a:p>
          <a:p>
            <a:pPr marL="0" indent="0" algn="just" rtl="1">
              <a:buNone/>
            </a:pPr>
            <a:r>
              <a:rPr lang="fa-IR" dirty="0" smtClean="0">
                <a:cs typeface="B Nazanin" panose="00000400000000000000" pitchFamily="2" charset="-78"/>
              </a:rPr>
              <a:t>یکی از مهمترین مزیت های </a:t>
            </a:r>
            <a:r>
              <a:rPr lang="fa-IR" dirty="0">
                <a:cs typeface="B Nazanin" panose="00000400000000000000" pitchFamily="2" charset="-78"/>
              </a:rPr>
              <a:t>اچ‌تی‌سی در هدست واقعیت مجازی </a:t>
            </a:r>
            <a:r>
              <a:rPr lang="fa-IR" dirty="0" smtClean="0">
                <a:cs typeface="B Nazanin" panose="00000400000000000000" pitchFamily="2" charset="-78"/>
              </a:rPr>
              <a:t>خود، </a:t>
            </a:r>
            <a:r>
              <a:rPr lang="fa-IR" dirty="0">
                <a:cs typeface="B Nazanin" panose="00000400000000000000" pitchFamily="2" charset="-78"/>
              </a:rPr>
              <a:t>اتصالات بی‌سیم کنترلرها و دوربین‌ها است. برخلاف دیگر هدست‌های واقعیت مجازی، کنترلرهای حرکتی به صورت بی‌سیم در اختیارتان است و دوربین‌های تشخیص مکان هم به صورت بی‌سیم بر روی دیوار قرار داده می‌شوند که خیالتان را از هر جهتی راحت می‌کند. همچنین هدست وایو دارای میکروفون برای تشخیص صدا است و ارگونومی آن به شکلی طراحی شده که کمترین فشار را روی سر وارد کند و کاربر بتواند از آن به راحتی و آسودگی استفاده کند.</a:t>
            </a: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49327929"/>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HTC Vive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78425"/>
            <a:ext cx="10470689" cy="747906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46547623"/>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PSVR</a:t>
            </a:r>
          </a:p>
        </p:txBody>
      </p:sp>
      <p:sp>
        <p:nvSpPr>
          <p:cNvPr id="3" name="Content Placeholder 2"/>
          <p:cNvSpPr>
            <a:spLocks noGrp="1"/>
          </p:cNvSpPr>
          <p:nvPr>
            <p:ph idx="1"/>
          </p:nvPr>
        </p:nvSpPr>
        <p:spPr>
          <a:xfrm>
            <a:off x="1104293" y="1347318"/>
            <a:ext cx="8946541" cy="4873482"/>
          </a:xfrm>
        </p:spPr>
        <p:txBody>
          <a:bodyPr>
            <a:normAutofit lnSpcReduction="10000"/>
          </a:bodyPr>
          <a:lstStyle/>
          <a:p>
            <a:pPr marL="0" indent="0" algn="just" rtl="1">
              <a:buNone/>
            </a:pPr>
            <a:r>
              <a:rPr lang="fa-IR" dirty="0">
                <a:cs typeface="B Nazanin" panose="00000400000000000000" pitchFamily="2" charset="-78"/>
              </a:rPr>
              <a:t>هدست واقعیت مجازی «</a:t>
            </a:r>
            <a:r>
              <a:rPr lang="en-US" dirty="0">
                <a:cs typeface="B Nazanin" panose="00000400000000000000" pitchFamily="2" charset="-78"/>
              </a:rPr>
              <a:t>PlayStation VR» </a:t>
            </a:r>
            <a:r>
              <a:rPr lang="fa-IR" dirty="0">
                <a:cs typeface="B Nazanin" panose="00000400000000000000" pitchFamily="2" charset="-78"/>
              </a:rPr>
              <a:t>شرکت «سونی» مدتی است که راهی بازار شده و علاقه‌مندان به دنیای واقعیت  مجازی را جذب خودش کرده است. کارایی این محصول به‌وسیله‌ی دوربین مخصوص پلی‌استیشن ممکن می‌شود که باید به صورت مجزا تهیه شود. این هدست برای تبدیل بازی پلی‌استیشن به فضایی واقعی طراحی شده است که می‌تواند هیجان بسیار زیادی را به کاربرانش هدیه کند. بازی‌های مختلفی برای آن عرضه شده و حتی می‌توان با آن فیلم‌های مختلف هم تماشا کرد؛ اما آیا به این موضوع فکر کرده‌اید که اگر این هدست را به دستگاه‌های دیگر مانند ایکس‌باکس وان و </a:t>
            </a:r>
            <a:r>
              <a:rPr lang="en-US" dirty="0">
                <a:cs typeface="B Nazanin" panose="00000400000000000000" pitchFamily="2" charset="-78"/>
              </a:rPr>
              <a:t>Wii U </a:t>
            </a:r>
            <a:r>
              <a:rPr lang="fa-IR" dirty="0">
                <a:cs typeface="B Nazanin" panose="00000400000000000000" pitchFamily="2" charset="-78"/>
              </a:rPr>
              <a:t>وصل کنیم چه اتفاقی می‌افتد؟ آیا این محصول سونی روی دستگاه‌های دیگری به جز پلی‌استیشن 4 هم کار می‌کند؟ گروهی از علاقه‌مندان این کار را انجام داده‌اند و در کمال ناباوری مشاهده کردند که هدست واقعیت مجازی سونی با ایکس‌باکس وان و دستگاه‌های دیگر هم کار می‌کند. برای این کار هم نیاز به دانش خاصی نخواهید داشت. تنها کافی است که کابل </a:t>
            </a:r>
            <a:r>
              <a:rPr lang="en-US" dirty="0">
                <a:cs typeface="B Nazanin" panose="00000400000000000000" pitchFamily="2" charset="-78"/>
              </a:rPr>
              <a:t>HDMI </a:t>
            </a:r>
            <a:r>
              <a:rPr lang="fa-IR" dirty="0">
                <a:cs typeface="B Nazanin" panose="00000400000000000000" pitchFamily="2" charset="-78"/>
              </a:rPr>
              <a:t>هدست</a:t>
            </a:r>
            <a:r>
              <a:rPr lang="en-US" dirty="0">
                <a:cs typeface="B Nazanin" panose="00000400000000000000" pitchFamily="2" charset="-78"/>
              </a:rPr>
              <a:t>PlayStation V </a:t>
            </a:r>
            <a:r>
              <a:rPr lang="fa-IR" dirty="0">
                <a:cs typeface="B Nazanin" panose="00000400000000000000" pitchFamily="2" charset="-78"/>
              </a:rPr>
              <a:t>را به جای کنسول پلی‌استیشن ۴۴ به ایکس‌باکس وان متصل کنید. به‌راحتی منوهای کنسول مایکروسافت را در این هدست مشاهده خواهید کرد. البته بازی‌ها به شکل خاص برای این کنسول بهینه نشده‌اند و نمی‌توان بازی‌های این هدست را روی ایکس‌باکس بازی کرد؛ اما می‌توانید از حالت سینمایی این هدست استفاده کنید. همچنین مشخص شده که قابلیت </a:t>
            </a:r>
            <a:r>
              <a:rPr lang="en-US" dirty="0">
                <a:cs typeface="B Nazanin" panose="00000400000000000000" pitchFamily="2" charset="-78"/>
              </a:rPr>
              <a:t>Head-Tracking </a:t>
            </a:r>
            <a:r>
              <a:rPr lang="fa-IR" dirty="0">
                <a:cs typeface="B Nazanin" panose="00000400000000000000" pitchFamily="2" charset="-78"/>
              </a:rPr>
              <a:t>هم در زمان اتصال به پلتفرم‌های دیگر کار نمی‌کند. با اتصال </a:t>
            </a:r>
            <a:r>
              <a:rPr lang="en-US" dirty="0">
                <a:cs typeface="B Nazanin" panose="00000400000000000000" pitchFamily="2" charset="-78"/>
              </a:rPr>
              <a:t>PS VR </a:t>
            </a:r>
            <a:r>
              <a:rPr lang="fa-IR" dirty="0">
                <a:cs typeface="B Nazanin" panose="00000400000000000000" pitchFamily="2" charset="-78"/>
              </a:rPr>
              <a:t>به ایکس‌باکس وان، تصویر و صدای ۳۶۰ درجه خواهید داشت و نمایشگرهای آن هرچیزی را در ایکس‌باکس پخش شود، نشان می‌دهند. درواقع می‌توانید بازی‌های ایکس‌باکس را روی این هدست بازی کنید. این هدست یک صفحه‌نمایش بسیار بزرگ را پیش روی کاربر قرار می‌دهد و به همین دلیل تجربه‌ی بازی‌کردن روی این حالت بسیار جالب خواهد بود.</a:t>
            </a: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75661736"/>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PSVR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4595" y="1339201"/>
            <a:ext cx="9950858" cy="507493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4357103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Odyssey</a:t>
            </a:r>
          </a:p>
        </p:txBody>
      </p:sp>
      <p:sp>
        <p:nvSpPr>
          <p:cNvPr id="3" name="Content Placeholder 2"/>
          <p:cNvSpPr>
            <a:spLocks noGrp="1"/>
          </p:cNvSpPr>
          <p:nvPr>
            <p:ph idx="1"/>
          </p:nvPr>
        </p:nvSpPr>
        <p:spPr>
          <a:xfrm>
            <a:off x="1103312" y="1527318"/>
            <a:ext cx="8946541" cy="4195481"/>
          </a:xfrm>
        </p:spPr>
        <p:txBody>
          <a:bodyPr/>
          <a:lstStyle/>
          <a:p>
            <a:pPr marL="0" indent="0" algn="just" rtl="1">
              <a:buNone/>
            </a:pPr>
            <a:r>
              <a:rPr lang="fa-IR" dirty="0" smtClean="0">
                <a:cs typeface="B Nazanin" panose="00000400000000000000" pitchFamily="2" charset="-78"/>
              </a:rPr>
              <a:t>محصول سامسونگ که به تازگی رونمایی شده و بر بستر </a:t>
            </a:r>
            <a:r>
              <a:rPr lang="en-US" dirty="0" err="1" smtClean="0">
                <a:cs typeface="B Nazanin" panose="00000400000000000000" pitchFamily="2" charset="-78"/>
              </a:rPr>
              <a:t>SteamVR</a:t>
            </a:r>
            <a:r>
              <a:rPr lang="fa-IR" dirty="0" smtClean="0">
                <a:cs typeface="B Nazanin" panose="00000400000000000000" pitchFamily="2" charset="-78"/>
              </a:rPr>
              <a:t> نرم افزارها و بازی های مورد نیاز را انتقال می دهد، این ابزار در تعامل با محصولات مایکروسافت و با همکاری این شرکت تولید شده است و با توجه به دیدگاه کلان مایکروسافت سعی دارد تا در نقش یک مانیتور به بازار عرضه گردد تا کاربران تنها بتوانند با اصتال آن به دستگاه از فضای مجازی لذت ببرند و در فضای مجازی با ابزاری همچون </a:t>
            </a:r>
            <a:r>
              <a:rPr lang="en-US" dirty="0" err="1" smtClean="0">
                <a:cs typeface="B Nazanin" panose="00000400000000000000" pitchFamily="2" charset="-78"/>
              </a:rPr>
              <a:t>Altscape</a:t>
            </a:r>
            <a:r>
              <a:rPr lang="fa-IR" dirty="0" smtClean="0">
                <a:cs typeface="B Nazanin" panose="00000400000000000000" pitchFamily="2" charset="-78"/>
              </a:rPr>
              <a:t> و یا </a:t>
            </a:r>
            <a:r>
              <a:rPr lang="en-US" dirty="0" err="1" smtClean="0">
                <a:cs typeface="B Nazanin" panose="00000400000000000000" pitchFamily="2" charset="-78"/>
              </a:rPr>
              <a:t>Cortana</a:t>
            </a:r>
            <a:r>
              <a:rPr lang="fa-IR" dirty="0" smtClean="0">
                <a:cs typeface="B Nazanin" panose="00000400000000000000" pitchFamily="2" charset="-78"/>
              </a:rPr>
              <a:t> به ترتیب تماس های تصویری و یا فعالیت های روزمره خود را انجام دهد.	</a:t>
            </a:r>
          </a:p>
          <a:p>
            <a:pPr marL="0" indent="0" algn="just" rtl="1">
              <a:buNone/>
            </a:pPr>
            <a:r>
              <a:rPr lang="fa-IR" dirty="0" smtClean="0">
                <a:cs typeface="B Nazanin" panose="00000400000000000000" pitchFamily="2" charset="-78"/>
              </a:rPr>
              <a:t>این هدست چندان محصول ویژه ای نیست اما سه ویژگی اساسی آن یعنی :</a:t>
            </a:r>
          </a:p>
          <a:p>
            <a:pPr marL="457200" indent="-457200" algn="just" rtl="1">
              <a:buAutoNum type="arabicPeriod"/>
            </a:pPr>
            <a:r>
              <a:rPr lang="fa-IR" dirty="0" smtClean="0">
                <a:cs typeface="B Nazanin" panose="00000400000000000000" pitchFamily="2" charset="-78"/>
              </a:rPr>
              <a:t>صفحه نمایش </a:t>
            </a:r>
            <a:r>
              <a:rPr lang="en-US" dirty="0" smtClean="0">
                <a:cs typeface="B Nazanin" panose="00000400000000000000" pitchFamily="2" charset="-78"/>
              </a:rPr>
              <a:t>OMLED</a:t>
            </a:r>
            <a:endParaRPr lang="fa-IR" dirty="0" smtClean="0">
              <a:cs typeface="B Nazanin" panose="00000400000000000000" pitchFamily="2" charset="-78"/>
            </a:endParaRPr>
          </a:p>
          <a:p>
            <a:pPr marL="457200" indent="-457200" algn="just" rtl="1">
              <a:buAutoNum type="arabicPeriod"/>
            </a:pPr>
            <a:r>
              <a:rPr lang="fa-IR" dirty="0" smtClean="0">
                <a:cs typeface="B Nazanin" panose="00000400000000000000" pitchFamily="2" charset="-78"/>
              </a:rPr>
              <a:t>رزولیشن </a:t>
            </a:r>
            <a:r>
              <a:rPr lang="fa-IR" dirty="0" smtClean="0"/>
              <a:t> ۱۴۴۰ در ۱۶۰۰  که از هولولنز و </a:t>
            </a:r>
            <a:r>
              <a:rPr lang="en-US" dirty="0" err="1" smtClean="0"/>
              <a:t>Occulus</a:t>
            </a:r>
            <a:r>
              <a:rPr lang="en-US" dirty="0" smtClean="0"/>
              <a:t> Rift</a:t>
            </a:r>
            <a:r>
              <a:rPr lang="fa-IR" dirty="0" smtClean="0"/>
              <a:t> بیشتر است.</a:t>
            </a:r>
            <a:endParaRPr lang="en-US" dirty="0" smtClean="0"/>
          </a:p>
          <a:p>
            <a:pPr marL="457200" indent="-457200" algn="just" rtl="1">
              <a:buAutoNum type="arabicPeriod"/>
            </a:pPr>
            <a:r>
              <a:rPr lang="fa-IR" dirty="0" smtClean="0">
                <a:cs typeface="B Nazanin" panose="00000400000000000000" pitchFamily="2" charset="-78"/>
              </a:rPr>
              <a:t>هدفون های با کیفیت </a:t>
            </a:r>
            <a:r>
              <a:rPr lang="en-US" dirty="0" smtClean="0">
                <a:cs typeface="B Nazanin" panose="00000400000000000000" pitchFamily="2" charset="-78"/>
              </a:rPr>
              <a:t>AKG</a:t>
            </a:r>
            <a:r>
              <a:rPr lang="fa-IR" dirty="0" smtClean="0">
                <a:cs typeface="B Nazanin" panose="00000400000000000000" pitchFamily="2" charset="-78"/>
              </a:rPr>
              <a: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39912446"/>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Odyssey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49" y="1570800"/>
            <a:ext cx="10298605" cy="4743600"/>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051950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LG Ultra Gear</a:t>
            </a:r>
            <a:endParaRPr lang="en-US" dirty="0"/>
          </a:p>
        </p:txBody>
      </p:sp>
      <p:sp>
        <p:nvSpPr>
          <p:cNvPr id="3" name="Content Placeholder 2"/>
          <p:cNvSpPr>
            <a:spLocks noGrp="1"/>
          </p:cNvSpPr>
          <p:nvPr>
            <p:ph idx="1"/>
          </p:nvPr>
        </p:nvSpPr>
        <p:spPr/>
        <p:txBody>
          <a:bodyPr/>
          <a:lstStyle/>
          <a:p>
            <a:pPr marL="0" indent="0" algn="just" rtl="1">
              <a:buNone/>
            </a:pPr>
            <a:r>
              <a:rPr lang="fa-IR" dirty="0">
                <a:cs typeface="B Nazanin" panose="00000400000000000000" pitchFamily="2" charset="-78"/>
              </a:rPr>
              <a:t>ال‌جی روی هدست واقعیت‌ مجازی مشغول به کار است که با توجه به ثبت آن در اداره مالکیت معنوی اتحادیه اروپا، «اولتراگیر» نامیده می‌شود</a:t>
            </a:r>
            <a:r>
              <a:rPr lang="fa-IR" dirty="0" smtClean="0">
                <a:cs typeface="B Nazanin" panose="00000400000000000000" pitchFamily="2" charset="-78"/>
              </a:rPr>
              <a:t>.</a:t>
            </a:r>
          </a:p>
          <a:p>
            <a:pPr marL="0" indent="0" algn="just" rtl="1">
              <a:buNone/>
            </a:pPr>
            <a:r>
              <a:rPr lang="fa-IR" dirty="0">
                <a:cs typeface="B Nazanin" panose="00000400000000000000" pitchFamily="2" charset="-78"/>
              </a:rPr>
              <a:t>آن‌طور که به‌ نظر می‌رسد، شرکت ال‌جی برای دریافت تأییدیه‌ی یک هدست واقعیت مجازی با نام اولتراگیر </a:t>
            </a:r>
            <a:r>
              <a:rPr lang="fa-IR" dirty="0" smtClean="0">
                <a:cs typeface="B Nazanin" panose="00000400000000000000" pitchFamily="2" charset="-78"/>
              </a:rPr>
              <a:t>  </a:t>
            </a:r>
            <a:r>
              <a:rPr lang="en-US" dirty="0" err="1" smtClean="0">
                <a:cs typeface="B Nazanin" panose="00000400000000000000" pitchFamily="2" charset="-78"/>
              </a:rPr>
              <a:t>UltraGear</a:t>
            </a:r>
            <a:r>
              <a:rPr lang="fa-IR" dirty="0" smtClean="0">
                <a:cs typeface="B Nazanin" panose="00000400000000000000" pitchFamily="2" charset="-78"/>
              </a:rPr>
              <a:t> از </a:t>
            </a:r>
            <a:r>
              <a:rPr lang="fa-IR" dirty="0">
                <a:cs typeface="B Nazanin" panose="00000400000000000000" pitchFamily="2" charset="-78"/>
              </a:rPr>
              <a:t>اداره مالکیت معنوی اتحادیه اروپا اقدام کرده است. در توضیحات مربوط به این محصول به سخت‌افزار مربوط به حوزه واقعیت مجازی، نمایشگر متصل به سر و وسیله‌ی جانبی کامپیوتری اشاره شده است. به‌ نظر می‌رسد هدست اولتراگیر قرار است نسخه تجاری محصول مشابهی با نام </a:t>
            </a:r>
            <a:r>
              <a:rPr lang="en-US" dirty="0">
                <a:cs typeface="B Nazanin" panose="00000400000000000000" pitchFamily="2" charset="-78"/>
              </a:rPr>
              <a:t>LG VR HMD </a:t>
            </a:r>
            <a:r>
              <a:rPr lang="fa-IR" dirty="0">
                <a:cs typeface="B Nazanin" panose="00000400000000000000" pitchFamily="2" charset="-78"/>
              </a:rPr>
              <a:t>باشد که مارس امسال در کنفرانس توسعه‌دهندگان بازی (</a:t>
            </a:r>
            <a:r>
              <a:rPr lang="en-US" dirty="0">
                <a:cs typeface="B Nazanin" panose="00000400000000000000" pitchFamily="2" charset="-78"/>
              </a:rPr>
              <a:t>GDC) </a:t>
            </a:r>
            <a:r>
              <a:rPr lang="fa-IR" dirty="0">
                <a:cs typeface="B Nazanin" panose="00000400000000000000" pitchFamily="2" charset="-78"/>
              </a:rPr>
              <a:t>معرفی شد؛ در رابطه با این محصول، شرکت ال‏‌جی اعلام کرده بود که هدست واقعیت مجازی خود را در سال ۲۰۱۸ به بازار عرضه می‌کند.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69397751"/>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94866" y="792638"/>
            <a:ext cx="8053134" cy="5368756"/>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92710409"/>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Star VR</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4195481"/>
          </a:xfrm>
        </p:spPr>
        <p:txBody>
          <a:bodyPr/>
          <a:lstStyle/>
          <a:p>
            <a:pPr marL="0" indent="0" algn="just" rtl="1">
              <a:buNone/>
            </a:pPr>
            <a:r>
              <a:rPr lang="fa-IR" dirty="0" smtClean="0">
                <a:cs typeface="B Nazanin" panose="00000400000000000000" pitchFamily="2" charset="-78"/>
              </a:rPr>
              <a:t>این محصول کاری است مشترک از شرکت </a:t>
            </a:r>
            <a:r>
              <a:rPr lang="en-US" dirty="0" smtClean="0">
                <a:cs typeface="B Nazanin" panose="00000400000000000000" pitchFamily="2" charset="-78"/>
              </a:rPr>
              <a:t>Acer</a:t>
            </a:r>
            <a:r>
              <a:rPr lang="fa-IR" dirty="0" smtClean="0">
                <a:cs typeface="B Nazanin" panose="00000400000000000000" pitchFamily="2" charset="-78"/>
              </a:rPr>
              <a:t> و </a:t>
            </a:r>
            <a:r>
              <a:rPr lang="en-US" dirty="0" err="1" smtClean="0">
                <a:cs typeface="B Nazanin" panose="00000400000000000000" pitchFamily="2" charset="-78"/>
              </a:rPr>
              <a:t>StarBeeze</a:t>
            </a:r>
            <a:r>
              <a:rPr lang="fa-IR" dirty="0" smtClean="0">
                <a:cs typeface="B Nazanin" panose="00000400000000000000" pitchFamily="2" charset="-78"/>
              </a:rPr>
              <a:t> برای ارائه سرویس های </a:t>
            </a:r>
            <a:r>
              <a:rPr lang="en-US" dirty="0" smtClean="0">
                <a:cs typeface="B Nazanin" panose="00000400000000000000" pitchFamily="2" charset="-78"/>
              </a:rPr>
              <a:t>B2B</a:t>
            </a:r>
            <a:r>
              <a:rPr lang="fa-IR" dirty="0">
                <a:cs typeface="B Nazanin" panose="00000400000000000000" pitchFamily="2" charset="-78"/>
              </a:rPr>
              <a:t> </a:t>
            </a:r>
            <a:r>
              <a:rPr lang="fa-IR" dirty="0" smtClean="0">
                <a:cs typeface="B Nazanin" panose="00000400000000000000" pitchFamily="2" charset="-78"/>
              </a:rPr>
              <a:t>واقعیت مجازی است که با دو نمایشگر ، رزولیشن </a:t>
            </a:r>
            <a:r>
              <a:rPr lang="en-US" dirty="0" smtClean="0">
                <a:cs typeface="B Nazanin" panose="00000400000000000000" pitchFamily="2" charset="-78"/>
              </a:rPr>
              <a:t>5k</a:t>
            </a:r>
            <a:r>
              <a:rPr lang="fa-IR" dirty="0" smtClean="0">
                <a:cs typeface="B Nazanin" panose="00000400000000000000" pitchFamily="2" charset="-78"/>
              </a:rPr>
              <a:t> و 210 درجه آزادی عمل برای کاربر به ارمغان می آورد.</a:t>
            </a:r>
          </a:p>
          <a:p>
            <a:pPr marL="0" indent="0" algn="just" rtl="1">
              <a:buNone/>
            </a:pPr>
            <a:r>
              <a:rPr lang="fa-IR" dirty="0" smtClean="0">
                <a:cs typeface="B Nazanin" panose="00000400000000000000" pitchFamily="2" charset="-78"/>
              </a:rPr>
              <a:t>ویژگی خاص این محصول در نظر گرفتن محصولات </a:t>
            </a:r>
            <a:r>
              <a:rPr lang="en-US" dirty="0" smtClean="0">
                <a:cs typeface="B Nazanin" panose="00000400000000000000" pitchFamily="2" charset="-78"/>
              </a:rPr>
              <a:t>Immersive VR</a:t>
            </a:r>
            <a:r>
              <a:rPr lang="fa-IR" dirty="0" smtClean="0">
                <a:cs typeface="B Nazanin" panose="00000400000000000000" pitchFamily="2" charset="-78"/>
              </a:rPr>
              <a:t> است که در قالب آن کاربران علاوه بر تصاویر پیوسته واقعیت مجازی آناگلیف را مشاهده کنند و به همین دلیل سینما در این عینک واقعیت مجازی محوری جدی است</a:t>
            </a:r>
            <a:r>
              <a:rPr lang="en-US" dirty="0" smtClean="0">
                <a:cs typeface="B Nazanin" panose="00000400000000000000" pitchFamily="2" charset="-78"/>
              </a:rPr>
              <a:t> </a:t>
            </a:r>
            <a:r>
              <a:rPr lang="fa-IR" dirty="0" smtClean="0">
                <a:cs typeface="B Nazanin" panose="00000400000000000000" pitchFamily="2" charset="-78"/>
              </a:rPr>
              <a:t> و به همین دلیل نیز حضور شرکتی با سبقه کاملا سینمایی مانند </a:t>
            </a:r>
            <a:r>
              <a:rPr lang="en-US" dirty="0" smtClean="0">
                <a:cs typeface="B Nazanin" panose="00000400000000000000" pitchFamily="2" charset="-78"/>
              </a:rPr>
              <a:t>Imax</a:t>
            </a:r>
            <a:r>
              <a:rPr lang="fa-IR" dirty="0" smtClean="0">
                <a:cs typeface="B Nazanin" panose="00000400000000000000" pitchFamily="2" charset="-78"/>
              </a:rPr>
              <a:t> در میان حامیان این محصول توجیه پذیر است.</a:t>
            </a:r>
          </a:p>
          <a:p>
            <a:pPr marL="0" indent="0" algn="just" rtl="1">
              <a:buNone/>
            </a:pPr>
            <a:r>
              <a:rPr lang="fa-IR" dirty="0" smtClean="0">
                <a:cs typeface="B Nazanin" panose="00000400000000000000" pitchFamily="2" charset="-78"/>
              </a:rPr>
              <a:t>از جمله مشهورترین محصولاتی که بر اساس این ابزار ساخته شده </a:t>
            </a:r>
            <a:r>
              <a:rPr lang="en-US" dirty="0" err="1" smtClean="0">
                <a:cs typeface="B Nazanin" panose="00000400000000000000" pitchFamily="2" charset="-78"/>
              </a:rPr>
              <a:t>Enterspace</a:t>
            </a:r>
            <a:r>
              <a:rPr lang="fa-IR" dirty="0" smtClean="0">
                <a:cs typeface="B Nazanin" panose="00000400000000000000" pitchFamily="2" charset="-78"/>
              </a:rPr>
              <a:t> است که یک محصول موقعیت محور است که در قالب فروشگاه های </a:t>
            </a:r>
            <a:r>
              <a:rPr lang="en-US" dirty="0" smtClean="0">
                <a:cs typeface="B Nazanin" panose="00000400000000000000" pitchFamily="2" charset="-78"/>
              </a:rPr>
              <a:t>VR Center</a:t>
            </a:r>
            <a:r>
              <a:rPr lang="fa-IR" dirty="0" smtClean="0">
                <a:cs typeface="B Nazanin" panose="00000400000000000000" pitchFamily="2" charset="-78"/>
              </a:rPr>
              <a:t> در شهرهای استکلهم و به زودی دبی ارائه خواهد شد.</a:t>
            </a:r>
          </a:p>
          <a:p>
            <a:pPr marL="0" indent="0" algn="just" rtl="1">
              <a:buNone/>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560529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Star VR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64884" y="1152983"/>
            <a:ext cx="5071116" cy="4008826"/>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4000" y="5154609"/>
            <a:ext cx="10058400" cy="166165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841441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Dual Fisheye</a:t>
            </a:r>
          </a:p>
        </p:txBody>
      </p:sp>
      <p:sp>
        <p:nvSpPr>
          <p:cNvPr id="3" name="Content Placeholder 2"/>
          <p:cNvSpPr>
            <a:spLocks noGrp="1"/>
          </p:cNvSpPr>
          <p:nvPr>
            <p:ph idx="1"/>
          </p:nvPr>
        </p:nvSpPr>
        <p:spPr>
          <a:xfrm>
            <a:off x="1104293" y="5003288"/>
            <a:ext cx="8946541" cy="1154625"/>
          </a:xfrm>
        </p:spPr>
        <p:txBody>
          <a:bodyPr>
            <a:normAutofit fontScale="92500" lnSpcReduction="10000"/>
          </a:bodyPr>
          <a:lstStyle/>
          <a:p>
            <a:pPr marL="0" indent="0" algn="just" rtl="1">
              <a:buNone/>
            </a:pPr>
            <a:r>
              <a:rPr lang="fa-IR" dirty="0" smtClean="0">
                <a:cs typeface="B Nazanin" panose="00000400000000000000" pitchFamily="2" charset="-78"/>
              </a:rPr>
              <a:t>هنگامی که یک تصویر 360 درجه با دو لنز 180 درجه فیلمبرداری می شود، نتیجه آن تصویری می شود که در دوقاب ذخیره می گردد و هر کدام بخشی را پوشش می دهند و در پخش کننده های رایج به درستی نمایش داده نمی شوند نیاز به اصلاح دارند، البته به دلیل مدل نمایشی این دو تصویر، در عینک های واقعیت مجازی با مشکل چندانی مواجه نمی شوند.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0471" y="1217276"/>
            <a:ext cx="6611653" cy="371905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55972677"/>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هدست های بدون نمایشگر</a:t>
            </a:r>
            <a:r>
              <a:rPr lang="fa-IR" sz="1600" dirty="0" smtClean="0">
                <a:cs typeface="B Titr" panose="00000700000000000000" pitchFamily="2" charset="-78"/>
              </a:rPr>
              <a:t>(شاخص ترین عناوین)</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4195481"/>
          </a:xfrm>
        </p:spPr>
        <p:txBody>
          <a:bodyPr/>
          <a:lstStyle/>
          <a:p>
            <a:pPr marL="457200" indent="-457200" algn="just" rtl="1">
              <a:buAutoNum type="arabicParenR"/>
            </a:pPr>
            <a:r>
              <a:rPr lang="en-US" dirty="0" err="1" smtClean="0"/>
              <a:t>GearVR</a:t>
            </a:r>
            <a:endParaRPr lang="en-US" dirty="0" smtClean="0"/>
          </a:p>
          <a:p>
            <a:pPr marL="457200" indent="-457200" algn="just" rtl="1">
              <a:buAutoNum type="arabicParenR"/>
            </a:pPr>
            <a:r>
              <a:rPr lang="en-US" dirty="0"/>
              <a:t>Carl </a:t>
            </a:r>
            <a:r>
              <a:rPr lang="en-US" dirty="0" err="1" smtClean="0"/>
              <a:t>Zesiss</a:t>
            </a:r>
            <a:endParaRPr lang="fa-IR" dirty="0" smtClean="0"/>
          </a:p>
          <a:p>
            <a:pPr marL="457200" indent="-457200" algn="just" rtl="1">
              <a:buAutoNum type="arabicParenR"/>
            </a:pPr>
            <a:r>
              <a:rPr lang="en-US" dirty="0" err="1" smtClean="0"/>
              <a:t>Razer</a:t>
            </a:r>
            <a:r>
              <a:rPr lang="en-US" dirty="0" smtClean="0"/>
              <a:t> (OSVR)</a:t>
            </a:r>
            <a:endParaRPr lang="fa-IR" dirty="0" smtClean="0"/>
          </a:p>
          <a:p>
            <a:pPr marL="457200" indent="-457200" algn="just" rtl="1">
              <a:buAutoNum type="arabicParenR"/>
            </a:pPr>
            <a:r>
              <a:rPr lang="en-US" dirty="0" err="1" smtClean="0"/>
              <a:t>AirVR</a:t>
            </a:r>
            <a:endParaRPr lang="fa-IR" dirty="0" smtClean="0"/>
          </a:p>
          <a:p>
            <a:pPr marL="457200" indent="-457200" algn="just" rtl="1">
              <a:buAutoNum type="arabicParenR"/>
            </a:pPr>
            <a:r>
              <a:rPr lang="en-US" dirty="0" smtClean="0"/>
              <a:t>ZTE</a:t>
            </a:r>
            <a:endParaRPr lang="fa-IR" dirty="0" smtClean="0"/>
          </a:p>
          <a:p>
            <a:pPr marL="457200" indent="-457200" algn="just" rtl="1">
              <a:buAutoNum type="arabicParenR"/>
            </a:pPr>
            <a:endParaRPr lang="fa-IR" dirty="0" smtClean="0"/>
          </a:p>
          <a:p>
            <a:pPr marL="457200" indent="-457200" algn="just" rtl="1">
              <a:buAutoNum type="arabicParenR"/>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255479"/>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Gear VR</a:t>
            </a:r>
            <a:endParaRPr lang="en-US" dirty="0">
              <a:cs typeface="B Titr" panose="00000700000000000000" pitchFamily="2" charset="-78"/>
            </a:endParaRPr>
          </a:p>
        </p:txBody>
      </p:sp>
      <p:sp>
        <p:nvSpPr>
          <p:cNvPr id="3" name="Content Placeholder 2"/>
          <p:cNvSpPr>
            <a:spLocks noGrp="1"/>
          </p:cNvSpPr>
          <p:nvPr>
            <p:ph idx="1"/>
          </p:nvPr>
        </p:nvSpPr>
        <p:spPr>
          <a:xfrm>
            <a:off x="1104293" y="1245600"/>
            <a:ext cx="8946541" cy="5220000"/>
          </a:xfrm>
        </p:spPr>
        <p:txBody>
          <a:bodyPr>
            <a:normAutofit/>
          </a:bodyPr>
          <a:lstStyle/>
          <a:p>
            <a:pPr marL="0" indent="0" algn="just" rtl="1">
              <a:buNone/>
            </a:pPr>
            <a:r>
              <a:rPr lang="fa-IR" dirty="0">
                <a:cs typeface="B Nazanin" panose="00000400000000000000" pitchFamily="2" charset="-78"/>
              </a:rPr>
              <a:t>هدست واقعیت مجازی </a:t>
            </a:r>
            <a:r>
              <a:rPr lang="en-US" dirty="0">
                <a:cs typeface="B Nazanin" panose="00000400000000000000" pitchFamily="2" charset="-78"/>
              </a:rPr>
              <a:t>Gear VR </a:t>
            </a:r>
            <a:r>
              <a:rPr lang="fa-IR" dirty="0">
                <a:cs typeface="B Nazanin" panose="00000400000000000000" pitchFamily="2" charset="-78"/>
              </a:rPr>
              <a:t>حاصل همکاری سامسونگ با آکیولس است و این گجت پوشیدنی قرار است دارندگان گلکسی نوت ۴ </a:t>
            </a:r>
            <a:r>
              <a:rPr lang="fa-IR" dirty="0" smtClean="0">
                <a:cs typeface="B Nazanin" panose="00000400000000000000" pitchFamily="2" charset="-78"/>
              </a:rPr>
              <a:t>به بعد را </a:t>
            </a:r>
            <a:r>
              <a:rPr lang="fa-IR" dirty="0">
                <a:cs typeface="B Nazanin" panose="00000400000000000000" pitchFamily="2" charset="-78"/>
              </a:rPr>
              <a:t>وارد یک دنیای مجازی کند. می‌توان این هدست را به عنوان وسیله‌ای جانبی برای گلکسی نوت ۴ در نظر گرفت، چرا که هدست سامسونگ به تنهایی قادر به کار کردن </a:t>
            </a:r>
            <a:r>
              <a:rPr lang="fa-IR" dirty="0" smtClean="0">
                <a:cs typeface="B Nazanin" panose="00000400000000000000" pitchFamily="2" charset="-78"/>
              </a:rPr>
              <a:t>نیست.	</a:t>
            </a:r>
          </a:p>
          <a:p>
            <a:pPr marL="0" indent="0" algn="just" rtl="1">
              <a:buNone/>
            </a:pPr>
            <a:r>
              <a:rPr lang="en-US" dirty="0" smtClean="0"/>
              <a:t>Gear VR</a:t>
            </a:r>
            <a:r>
              <a:rPr lang="fa-IR" dirty="0" smtClean="0"/>
              <a:t> تا </a:t>
            </a:r>
            <a:r>
              <a:rPr lang="fa-IR" dirty="0"/>
              <a:t>حدودی به هدست آکیولس شباهت داشته و لوگوی "</a:t>
            </a:r>
            <a:r>
              <a:rPr lang="en-US" dirty="0"/>
              <a:t>powered by Oculus" </a:t>
            </a:r>
            <a:r>
              <a:rPr lang="fa-IR" dirty="0"/>
              <a:t>که در کنار آن قرار گرفته نیز یادآور نقش این شرکت در طراحی و تولید این محصول است. اما از نظر شیوه‌ی کاربرد، هدست سامسونگ در حقیقت بیش از هرچیز به پروژه‌ی </a:t>
            </a:r>
            <a:r>
              <a:rPr lang="en-US" dirty="0" err="1" smtClean="0"/>
              <a:t>Carboard</a:t>
            </a:r>
            <a:r>
              <a:rPr lang="fa-IR" dirty="0" smtClean="0"/>
              <a:t> گوگل </a:t>
            </a:r>
            <a:r>
              <a:rPr lang="fa-IR" dirty="0"/>
              <a:t>شباهت دارد. در این هدست لازم است بخش جلویی را باز کرده، گوشی گلکسی نوت 4 را درون جایگاهش قرار داده، چفت مربوطه را بزنید و اکنون قادر خواهید بود از تجربه‌ی یک هدست واقعیت مجازی کامل لذت ببرید. </a:t>
            </a:r>
            <a:endParaRPr lang="en-US" dirty="0" smtClean="0">
              <a:cs typeface="B Nazanin" panose="00000400000000000000" pitchFamily="2" charset="-78"/>
            </a:endParaRPr>
          </a:p>
          <a:p>
            <a:pPr marL="0" indent="0" algn="just" rtl="1">
              <a:buNone/>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7638351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Gear VR</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4900" y="1619647"/>
            <a:ext cx="8945563" cy="447278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664751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Carl </a:t>
            </a:r>
            <a:r>
              <a:rPr lang="en-US" dirty="0" err="1">
                <a:cs typeface="B Titr" panose="00000700000000000000" pitchFamily="2" charset="-78"/>
              </a:rPr>
              <a:t>Zesiss</a:t>
            </a:r>
            <a:endParaRPr lang="en-US" dirty="0">
              <a:cs typeface="B Titr" panose="00000700000000000000" pitchFamily="2" charset="-78"/>
            </a:endParaRPr>
          </a:p>
        </p:txBody>
      </p:sp>
      <p:sp>
        <p:nvSpPr>
          <p:cNvPr id="3" name="Content Placeholder 2"/>
          <p:cNvSpPr>
            <a:spLocks noGrp="1"/>
          </p:cNvSpPr>
          <p:nvPr>
            <p:ph idx="1"/>
          </p:nvPr>
        </p:nvSpPr>
        <p:spPr>
          <a:xfrm>
            <a:off x="1104293" y="1245600"/>
            <a:ext cx="8946541" cy="5220000"/>
          </a:xfrm>
        </p:spPr>
        <p:txBody>
          <a:bodyPr>
            <a:normAutofit lnSpcReduction="10000"/>
          </a:bodyPr>
          <a:lstStyle/>
          <a:p>
            <a:pPr marL="0" indent="0" algn="just" rtl="1">
              <a:buNone/>
            </a:pPr>
            <a:r>
              <a:rPr lang="fa-IR" dirty="0">
                <a:cs typeface="B Nazanin" panose="00000400000000000000" pitchFamily="2" charset="-78"/>
              </a:rPr>
              <a:t>سازنده‌ی لنزهای دیجیتال </a:t>
            </a:r>
            <a:r>
              <a:rPr lang="en-US" dirty="0">
                <a:cs typeface="B Nazanin" panose="00000400000000000000" pitchFamily="2" charset="-78"/>
              </a:rPr>
              <a:t>Carl </a:t>
            </a:r>
            <a:r>
              <a:rPr lang="en-US" dirty="0" err="1" smtClean="0">
                <a:cs typeface="B Nazanin" panose="00000400000000000000" pitchFamily="2" charset="-78"/>
              </a:rPr>
              <a:t>Zesiss</a:t>
            </a:r>
            <a:r>
              <a:rPr lang="fa-IR" dirty="0" smtClean="0">
                <a:cs typeface="B Nazanin" panose="00000400000000000000" pitchFamily="2" charset="-78"/>
              </a:rPr>
              <a:t> محصول واقعیت مجازی خود به نام </a:t>
            </a:r>
            <a:r>
              <a:rPr lang="en-US" dirty="0" smtClean="0">
                <a:cs typeface="B Nazanin" panose="00000400000000000000" pitchFamily="2" charset="-78"/>
              </a:rPr>
              <a:t>VR One</a:t>
            </a:r>
            <a:r>
              <a:rPr lang="fa-IR" dirty="0" smtClean="0">
                <a:cs typeface="B Nazanin" panose="00000400000000000000" pitchFamily="2" charset="-78"/>
              </a:rPr>
              <a:t> را تولید کرده است که این محصول نیز </a:t>
            </a:r>
            <a:r>
              <a:rPr lang="fa-IR" dirty="0">
                <a:cs typeface="B Nazanin" panose="00000400000000000000" pitchFamily="2" charset="-78"/>
              </a:rPr>
              <a:t>عملکردی بسیار شبیه </a:t>
            </a:r>
            <a:r>
              <a:rPr lang="en-US" dirty="0">
                <a:cs typeface="B Nazanin" panose="00000400000000000000" pitchFamily="2" charset="-78"/>
              </a:rPr>
              <a:t>Gear VR </a:t>
            </a:r>
            <a:r>
              <a:rPr lang="fa-IR" dirty="0">
                <a:cs typeface="B Nazanin" panose="00000400000000000000" pitchFamily="2" charset="-78"/>
              </a:rPr>
              <a:t>سامسونگ و پروژه </a:t>
            </a:r>
            <a:r>
              <a:rPr lang="en-US" dirty="0" smtClean="0">
                <a:cs typeface="B Nazanin" panose="00000400000000000000" pitchFamily="2" charset="-78"/>
              </a:rPr>
              <a:t>Cardboard</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گوگل دارد که بر اساس آن کاربر قادر خواهد بود با استفاده از گوشی هوشمند خود به لذت بردن از تجربه‌ی واقعیت مجازی بپردازد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 هدست واقعیت مجازی </a:t>
            </a:r>
            <a:r>
              <a:rPr lang="en-US" dirty="0">
                <a:cs typeface="B Nazanin" panose="00000400000000000000" pitchFamily="2" charset="-78"/>
              </a:rPr>
              <a:t>VR One </a:t>
            </a:r>
            <a:r>
              <a:rPr lang="fa-IR" dirty="0" smtClean="0">
                <a:cs typeface="B Nazanin" panose="00000400000000000000" pitchFamily="2" charset="-78"/>
              </a:rPr>
              <a:t> کارل‌زایس </a:t>
            </a:r>
            <a:r>
              <a:rPr lang="fa-IR" dirty="0">
                <a:cs typeface="B Nazanin" panose="00000400000000000000" pitchFamily="2" charset="-78"/>
              </a:rPr>
              <a:t>از تمامی گوشی‌های هوشمندی که سایز صفحه نمایش آن‌ها بین 4.7 تا 5.2 اینچ باشد پشتیبانی می‌کند. البته با این وجود کارل‌زایس تصمیم گرفته برای برخی دستگاه‌های خاص نظیر گلکسی اس 5 و آیفون 6 گیره‌های مخصوصی نیز تهیه کرده و به فروش برساند تا کاربری هدست ساده‌تر شود. لازم به ذکر است که این گیره‌های مخصوص هر یک تنها 10 دلار قیمت خواهند داشت.</a:t>
            </a:r>
          </a:p>
          <a:p>
            <a:pPr marL="0" indent="0" algn="just" rtl="1">
              <a:buNone/>
            </a:pPr>
            <a:r>
              <a:rPr lang="fa-IR" dirty="0">
                <a:cs typeface="B Nazanin" panose="00000400000000000000" pitchFamily="2" charset="-78"/>
              </a:rPr>
              <a:t>البته </a:t>
            </a:r>
            <a:r>
              <a:rPr lang="en-US" dirty="0">
                <a:cs typeface="B Nazanin" panose="00000400000000000000" pitchFamily="2" charset="-78"/>
              </a:rPr>
              <a:t>VR One </a:t>
            </a:r>
            <a:r>
              <a:rPr lang="fa-IR" dirty="0">
                <a:cs typeface="B Nazanin" panose="00000400000000000000" pitchFamily="2" charset="-78"/>
              </a:rPr>
              <a:t>در حال حاضر امکانات زیادی به کاربر ارائه نمی‌کند. از قابلیت‌های این هدست واقعیت مجازی می‌توان به امکان مشاهده‌ی فیلم به حالت سه‌بعدی، حرکت در میان تصاویر گالری و اجرای </a:t>
            </a:r>
            <a:r>
              <a:rPr lang="en-US" dirty="0">
                <a:cs typeface="B Nazanin" panose="00000400000000000000" pitchFamily="2" charset="-78"/>
              </a:rPr>
              <a:t>Street View </a:t>
            </a:r>
            <a:r>
              <a:rPr lang="fa-IR" dirty="0">
                <a:cs typeface="B Nazanin" panose="00000400000000000000" pitchFamily="2" charset="-78"/>
              </a:rPr>
              <a:t>اشاره کرد. ذکر این مساله نیز خالی از لطف نیست که کارل‌زایس کیت توسعه نرم‌افزاری </a:t>
            </a:r>
            <a:r>
              <a:rPr lang="fa-IR" dirty="0" smtClean="0">
                <a:cs typeface="B Nazanin" panose="00000400000000000000" pitchFamily="2" charset="-78"/>
              </a:rPr>
              <a:t>ی ا </a:t>
            </a:r>
            <a:r>
              <a:rPr lang="en-US" dirty="0" smtClean="0">
                <a:cs typeface="B Nazanin" panose="00000400000000000000" pitchFamily="2" charset="-78"/>
              </a:rPr>
              <a:t>SDK</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این هدست را نیز در اختیار توسعه‌دهندگان قرار داده تا کاربردهای آن را با استفاده از نرم‌افزارهای خود توسعه بخشند.</a:t>
            </a:r>
          </a:p>
          <a:p>
            <a:pPr marL="0" indent="0" algn="just" rtl="1">
              <a:buNone/>
            </a:pPr>
            <a:r>
              <a:rPr lang="fa-IR" dirty="0">
                <a:cs typeface="B Nazanin" panose="00000400000000000000" pitchFamily="2" charset="-78"/>
              </a:rPr>
              <a:t>این هدست از سیستم‌عامل‌های </a:t>
            </a:r>
            <a:r>
              <a:rPr lang="en-US" dirty="0">
                <a:cs typeface="B Nazanin" panose="00000400000000000000" pitchFamily="2" charset="-78"/>
              </a:rPr>
              <a:t>Android </a:t>
            </a:r>
            <a:r>
              <a:rPr lang="fa-IR" dirty="0">
                <a:cs typeface="B Nazanin" panose="00000400000000000000" pitchFamily="2" charset="-78"/>
              </a:rPr>
              <a:t>و </a:t>
            </a:r>
            <a:r>
              <a:rPr lang="en-US" dirty="0" err="1">
                <a:cs typeface="B Nazanin" panose="00000400000000000000" pitchFamily="2" charset="-78"/>
              </a:rPr>
              <a:t>iOS</a:t>
            </a:r>
            <a:r>
              <a:rPr lang="en-US" dirty="0">
                <a:cs typeface="B Nazanin" panose="00000400000000000000" pitchFamily="2" charset="-78"/>
              </a:rPr>
              <a:t> </a:t>
            </a:r>
            <a:r>
              <a:rPr lang="fa-IR" dirty="0">
                <a:cs typeface="B Nazanin" panose="00000400000000000000" pitchFamily="2" charset="-78"/>
              </a:rPr>
              <a:t>پشتیبانی می‌کند که با توجه به همکاری‌های بسیار نزدیک بخش نوکیا و کارل‌زایس برای دوربین‌های سری لومیا، یک نا امیدی بزرگ برای کاربران دستگاه‌های مایکروسافت به شمار خواهد آمد. در هر صورت به دلیل عدم پشتیبانی این هدست واقعیت مجازی از سیستم‌عامل مایکروسافت، دستگاه‌های لومیا از قابلیت‌های آن بی‌بهره خواهند بود. </a:t>
            </a:r>
            <a:endParaRPr lang="en-US" dirty="0" smtClean="0">
              <a:cs typeface="B Nazanin" panose="00000400000000000000" pitchFamily="2" charset="-78"/>
            </a:endParaRPr>
          </a:p>
          <a:p>
            <a:pPr marL="0" indent="0" algn="just" rtl="1">
              <a:buNone/>
            </a:pPr>
            <a:r>
              <a:rPr lang="fa-IR" dirty="0" smtClean="0">
                <a:cs typeface="B Nazanin" panose="00000400000000000000" pitchFamily="2" charset="-78"/>
              </a:rPr>
              <a:t>هدست </a:t>
            </a:r>
            <a:r>
              <a:rPr lang="en-US" dirty="0">
                <a:cs typeface="B Nazanin" panose="00000400000000000000" pitchFamily="2" charset="-78"/>
              </a:rPr>
              <a:t>VR </a:t>
            </a:r>
            <a:r>
              <a:rPr lang="en-US" dirty="0" smtClean="0">
                <a:cs typeface="B Nazanin" panose="00000400000000000000" pitchFamily="2" charset="-78"/>
              </a:rPr>
              <a:t>One</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کارل‌زایس با قیمت بسیار مناسب 99 دلار </a:t>
            </a:r>
            <a:r>
              <a:rPr lang="fa-IR" dirty="0" smtClean="0">
                <a:cs typeface="B Nazanin" panose="00000400000000000000" pitchFamily="2" charset="-78"/>
              </a:rPr>
              <a:t>عرضه می شود.</a:t>
            </a:r>
            <a:endParaRPr lang="fa-IR" dirty="0">
              <a:cs typeface="B Nazanin" panose="00000400000000000000" pitchFamily="2" charset="-78"/>
            </a:endParaRPr>
          </a:p>
          <a:p>
            <a:pPr marL="0" indent="0" algn="just" rtl="1">
              <a:buNone/>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78551207"/>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92882"/>
          </a:xfrm>
        </p:spPr>
        <p:txBody>
          <a:bodyPr/>
          <a:lstStyle/>
          <a:p>
            <a:pPr algn="r" rtl="1"/>
            <a:r>
              <a:rPr lang="en-US" dirty="0">
                <a:cs typeface="B Titr" panose="00000700000000000000" pitchFamily="2" charset="-78"/>
              </a:rPr>
              <a:t>Carl </a:t>
            </a:r>
            <a:r>
              <a:rPr lang="en-US" dirty="0" err="1">
                <a:cs typeface="B Titr" panose="00000700000000000000" pitchFamily="2" charset="-78"/>
              </a:rPr>
              <a:t>Zesiss</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8931" y="1800725"/>
            <a:ext cx="10265732" cy="3908875"/>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52160694"/>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AirVR</a:t>
            </a:r>
            <a:endParaRPr lang="en-US" dirty="0">
              <a:cs typeface="B Titr" panose="00000700000000000000" pitchFamily="2" charset="-78"/>
            </a:endParaRPr>
          </a:p>
        </p:txBody>
      </p:sp>
      <p:sp>
        <p:nvSpPr>
          <p:cNvPr id="3" name="Content Placeholder 2"/>
          <p:cNvSpPr>
            <a:spLocks noGrp="1"/>
          </p:cNvSpPr>
          <p:nvPr>
            <p:ph idx="1"/>
          </p:nvPr>
        </p:nvSpPr>
        <p:spPr>
          <a:xfrm>
            <a:off x="1104293" y="1245600"/>
            <a:ext cx="8946541" cy="5220000"/>
          </a:xfrm>
        </p:spPr>
        <p:txBody>
          <a:bodyPr>
            <a:normAutofit/>
          </a:bodyPr>
          <a:lstStyle/>
          <a:p>
            <a:pPr marL="0" indent="0" algn="just" rtl="1">
              <a:buNone/>
            </a:pPr>
            <a:r>
              <a:rPr lang="en-US" dirty="0" smtClean="0">
                <a:cs typeface="B Nazanin" panose="00000400000000000000" pitchFamily="2" charset="-78"/>
              </a:rPr>
              <a:t>Air VR</a:t>
            </a:r>
            <a:r>
              <a:rPr lang="fa-IR" dirty="0" smtClean="0">
                <a:cs typeface="B Nazanin" panose="00000400000000000000" pitchFamily="2" charset="-78"/>
              </a:rPr>
              <a:t> گجتی </a:t>
            </a:r>
            <a:r>
              <a:rPr lang="fa-IR" dirty="0">
                <a:cs typeface="B Nazanin" panose="00000400000000000000" pitchFamily="2" charset="-78"/>
              </a:rPr>
              <a:t>را معرفی کرده که از </a:t>
            </a:r>
            <a:r>
              <a:rPr lang="en-US" dirty="0">
                <a:cs typeface="B Nazanin" panose="00000400000000000000" pitchFamily="2" charset="-78"/>
              </a:rPr>
              <a:t>iPad Air </a:t>
            </a:r>
            <a:r>
              <a:rPr lang="fa-IR" dirty="0">
                <a:cs typeface="B Nazanin" panose="00000400000000000000" pitchFamily="2" charset="-78"/>
              </a:rPr>
              <a:t>جدید و یا </a:t>
            </a:r>
            <a:r>
              <a:rPr lang="en-US" dirty="0">
                <a:cs typeface="B Nazanin" panose="00000400000000000000" pitchFamily="2" charset="-78"/>
              </a:rPr>
              <a:t>iPhone </a:t>
            </a:r>
            <a:r>
              <a:rPr lang="en-US" dirty="0" smtClean="0">
                <a:cs typeface="B Nazanin" panose="00000400000000000000" pitchFamily="2" charset="-78"/>
              </a:rPr>
              <a:t>6+</a:t>
            </a:r>
            <a:r>
              <a:rPr lang="fa-IR" dirty="0" smtClean="0">
                <a:cs typeface="B Nazanin" panose="00000400000000000000" pitchFamily="2" charset="-78"/>
              </a:rPr>
              <a:t> به </a:t>
            </a:r>
            <a:r>
              <a:rPr lang="fa-IR" dirty="0">
                <a:cs typeface="B Nazanin" panose="00000400000000000000" pitchFamily="2" charset="-78"/>
              </a:rPr>
              <a:t>عنوان نمایشگر برای خلق صحنه‌های </a:t>
            </a:r>
            <a:r>
              <a:rPr lang="en-US" dirty="0">
                <a:cs typeface="B Nazanin" panose="00000400000000000000" pitchFamily="2" charset="-78"/>
              </a:rPr>
              <a:t>Virtual </a:t>
            </a:r>
            <a:r>
              <a:rPr lang="en-US" dirty="0" smtClean="0">
                <a:cs typeface="B Nazanin" panose="00000400000000000000" pitchFamily="2" charset="-78"/>
              </a:rPr>
              <a:t>Reality</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استفاده می‌کند. در حقیقت این وسیله فقط پایه‌ای برای نگه‌داشتن نمایشگر ۵.۵ اینچی آیفون 6 پلاس یا ۷.۹ اینچی آیپد مینی رتینا به کار می‌رود و تولید کننده نرم‌افزارهایی را که تصاویر واقعیت مجازی را با استفاده از سنسورهای سنجش حرکت و جهت به چشم کاربر انتقال بدهد، معرفی خواهد کرد.همچنین در این دستگاه پورت‌های آیپد یا آیفون پوشیده نخواهند شد و در نتیجه کاربر خواهد توانست از هدفون و باقی تجهیزات آزادانه استفاده کند.</a:t>
            </a:r>
            <a:endParaRPr lang="fa-IR" dirty="0" smtClean="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325" y="3205350"/>
            <a:ext cx="5007075" cy="33380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3188870"/>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AirVR</a:t>
            </a:r>
            <a:endParaRPr lang="en-US" dirty="0">
              <a:cs typeface="B Titr" panose="00000700000000000000" pitchFamily="2" charset="-78"/>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614" y="597600"/>
            <a:ext cx="6262186" cy="5938978"/>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13500173"/>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Razer</a:t>
            </a:r>
            <a:r>
              <a:rPr lang="en-US" dirty="0" smtClean="0">
                <a:cs typeface="B Titr" panose="00000700000000000000" pitchFamily="2" charset="-78"/>
              </a:rPr>
              <a:t>(OSVR)</a:t>
            </a:r>
            <a:endParaRPr lang="en-US" dirty="0">
              <a:cs typeface="B Titr" panose="00000700000000000000" pitchFamily="2" charset="-78"/>
            </a:endParaRPr>
          </a:p>
        </p:txBody>
      </p:sp>
      <p:sp>
        <p:nvSpPr>
          <p:cNvPr id="3" name="Content Placeholder 2"/>
          <p:cNvSpPr>
            <a:spLocks noGrp="1"/>
          </p:cNvSpPr>
          <p:nvPr>
            <p:ph idx="1"/>
          </p:nvPr>
        </p:nvSpPr>
        <p:spPr>
          <a:xfrm>
            <a:off x="1104293" y="1245600"/>
            <a:ext cx="8946541" cy="5220000"/>
          </a:xfrm>
        </p:spPr>
        <p:txBody>
          <a:bodyPr>
            <a:normAutofit/>
          </a:bodyPr>
          <a:lstStyle/>
          <a:p>
            <a:pPr marL="0" indent="0" algn="just" rtl="1">
              <a:buNone/>
            </a:pPr>
            <a:r>
              <a:rPr lang="fa-IR" dirty="0">
                <a:cs typeface="B Nazanin" panose="00000400000000000000" pitchFamily="2" charset="-78"/>
              </a:rPr>
              <a:t>ر</a:t>
            </a:r>
            <a:r>
              <a:rPr lang="fa-IR" dirty="0" smtClean="0">
                <a:cs typeface="B Nazanin" panose="00000400000000000000" pitchFamily="2" charset="-78"/>
              </a:rPr>
              <a:t>یزر </a:t>
            </a:r>
            <a:r>
              <a:rPr lang="fa-IR" dirty="0">
                <a:cs typeface="B Nazanin" panose="00000400000000000000" pitchFamily="2" charset="-78"/>
              </a:rPr>
              <a:t>که طی سال‌های اخیر از یک کمپانی کوچک به یک مجموعه‌ی بزرگ تولیدکننده‌ی تجهیزات بازی تبدیل شده، اولین هدست واقعیت مجازی خود را با نام </a:t>
            </a:r>
            <a:r>
              <a:rPr lang="en-US" dirty="0">
                <a:cs typeface="B Nazanin" panose="00000400000000000000" pitchFamily="2" charset="-78"/>
              </a:rPr>
              <a:t>Open Source Virtual Reality </a:t>
            </a:r>
            <a:r>
              <a:rPr lang="fa-IR" dirty="0">
                <a:cs typeface="B Nazanin" panose="00000400000000000000" pitchFamily="2" charset="-78"/>
              </a:rPr>
              <a:t>رونمایی کرده است. در واقع این کمپانی در تلاش برای استاندارد سازی فضای توسعه‌ی واقعیت مجازی است</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en-US" dirty="0">
                <a:cs typeface="B Nazanin" panose="00000400000000000000" pitchFamily="2" charset="-78"/>
              </a:rPr>
              <a:t>OSVR </a:t>
            </a:r>
            <a:r>
              <a:rPr lang="fa-IR" dirty="0">
                <a:cs typeface="B Nazanin" panose="00000400000000000000" pitchFamily="2" charset="-78"/>
              </a:rPr>
              <a:t>در واقع یک سیستم توسعه است که واقعیت مجازی را روی سخت‌افزارهای مختلف پیاده می‌کند. این یک سیستم‌عامل نیست بلکه به گفته‌ی مدیرعامل این شرکت «اندروید واقعیت مجازی» است. این پلتفرم نرم‌افزاریِ متن باز، شامل چند موتور بازی سازی، نمایشگرهای پوشیدنی و الگوهای کنترلی است</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از طریق این بسترِ نرم‌افزاری می‌توان بازی‌ها و اپلیکیشن‌هایی تولید کرد که بر روی چندین گجت واقعیت مجازی قابل اجرا باشند. در واقع ریزر در تلاش است تا بستری را فراهم کند تا همه‌ی شرکت‌ها از آن تبعیت کرده و بازی‌سازها نیز بتوانند از طریق آن محصولات خود را به شکلی تولید کنند که در تمام ابزارهای واقعیت مجازی قابل اجرا باشد. البته </a:t>
            </a:r>
            <a:r>
              <a:rPr lang="en-US" dirty="0">
                <a:cs typeface="B Nazanin" panose="00000400000000000000" pitchFamily="2" charset="-78"/>
              </a:rPr>
              <a:t>OSVR  </a:t>
            </a:r>
            <a:r>
              <a:rPr lang="fa-IR" dirty="0">
                <a:cs typeface="B Nazanin" panose="00000400000000000000" pitchFamily="2" charset="-78"/>
              </a:rPr>
              <a:t>بستر کلی را فراهم می‌کند و بازی‌ها می‌توانند برای هر پلتفرم بهینه‌سازی شوند</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جالب است بدانید که این بستر نرم‌افزاری توسط چندین کمپانی مطرح از جمله </a:t>
            </a:r>
            <a:r>
              <a:rPr lang="en-US" dirty="0">
                <a:cs typeface="B Nazanin" panose="00000400000000000000" pitchFamily="2" charset="-78"/>
              </a:rPr>
              <a:t>Leap Motion, </a:t>
            </a:r>
            <a:r>
              <a:rPr lang="en-US" dirty="0" err="1">
                <a:cs typeface="B Nazanin" panose="00000400000000000000" pitchFamily="2" charset="-78"/>
              </a:rPr>
              <a:t>Viruix</a:t>
            </a:r>
            <a:r>
              <a:rPr lang="en-US" dirty="0">
                <a:cs typeface="B Nazanin" panose="00000400000000000000" pitchFamily="2" charset="-78"/>
              </a:rPr>
              <a:t> </a:t>
            </a:r>
            <a:r>
              <a:rPr lang="fa-IR" dirty="0">
                <a:cs typeface="B Nazanin" panose="00000400000000000000" pitchFamily="2" charset="-78"/>
              </a:rPr>
              <a:t>و چند مجموعه‌ی بازی‌سازی پشتیبانی می‌شود. بستر نرم‌افزاری </a:t>
            </a:r>
            <a:r>
              <a:rPr lang="en-US" dirty="0">
                <a:cs typeface="B Nazanin" panose="00000400000000000000" pitchFamily="2" charset="-78"/>
              </a:rPr>
              <a:t>OSVR </a:t>
            </a:r>
            <a:r>
              <a:rPr lang="fa-IR" dirty="0">
                <a:cs typeface="B Nazanin" panose="00000400000000000000" pitchFamily="2" charset="-78"/>
              </a:rPr>
              <a:t>در حال حاضر دارای چند افزونه‌  برای کار با موتور بازی سازی </a:t>
            </a:r>
            <a:r>
              <a:rPr lang="en-US" dirty="0">
                <a:cs typeface="B Nazanin" panose="00000400000000000000" pitchFamily="2" charset="-78"/>
              </a:rPr>
              <a:t>Unreal Engine 4 </a:t>
            </a:r>
            <a:r>
              <a:rPr lang="fa-IR" dirty="0">
                <a:cs typeface="B Nazanin" panose="00000400000000000000" pitchFamily="2" charset="-78"/>
              </a:rPr>
              <a:t>و </a:t>
            </a:r>
            <a:r>
              <a:rPr lang="en-US" dirty="0">
                <a:cs typeface="B Nazanin" panose="00000400000000000000" pitchFamily="2" charset="-78"/>
              </a:rPr>
              <a:t>Unity 3D Engine </a:t>
            </a:r>
            <a:r>
              <a:rPr lang="fa-IR" dirty="0">
                <a:cs typeface="B Nazanin" panose="00000400000000000000" pitchFamily="2" charset="-78"/>
              </a:rPr>
              <a:t>است تا بازی‌سازها بتوانند از طریق این افزونه‌ها، بازی‌های ساخته شده با موتورهای مذکور را به راحتی برای اجرا در هدست‌های واقعیت مجازی سازگار با </a:t>
            </a:r>
            <a:r>
              <a:rPr lang="en-US" dirty="0">
                <a:cs typeface="B Nazanin" panose="00000400000000000000" pitchFamily="2" charset="-78"/>
              </a:rPr>
              <a:t>OSVR </a:t>
            </a:r>
            <a:r>
              <a:rPr lang="fa-IR" dirty="0">
                <a:cs typeface="B Nazanin" panose="00000400000000000000" pitchFamily="2" charset="-78"/>
              </a:rPr>
              <a:t>ارائه کنند.</a:t>
            </a: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35728091"/>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Razer</a:t>
            </a:r>
            <a:r>
              <a:rPr lang="en-US" dirty="0" smtClean="0">
                <a:cs typeface="B Titr" panose="00000700000000000000" pitchFamily="2" charset="-78"/>
              </a:rPr>
              <a:t>(OSVR)</a:t>
            </a:r>
            <a:endParaRPr lang="en-US" dirty="0">
              <a:cs typeface="B Titr" panose="00000700000000000000" pitchFamily="2" charset="-78"/>
            </a:endParaRPr>
          </a:p>
        </p:txBody>
      </p:sp>
      <p:sp>
        <p:nvSpPr>
          <p:cNvPr id="3" name="Content Placeholder 2"/>
          <p:cNvSpPr>
            <a:spLocks noGrp="1"/>
          </p:cNvSpPr>
          <p:nvPr>
            <p:ph idx="1"/>
          </p:nvPr>
        </p:nvSpPr>
        <p:spPr>
          <a:xfrm>
            <a:off x="1104293" y="1245600"/>
            <a:ext cx="8946541" cy="5220000"/>
          </a:xfrm>
        </p:spPr>
        <p:txBody>
          <a:bodyPr>
            <a:normAutofit/>
          </a:bodyPr>
          <a:lstStyle/>
          <a:p>
            <a:pPr marL="0" indent="0" algn="just" rtl="1">
              <a:buNone/>
            </a:pPr>
            <a:r>
              <a:rPr lang="fa-IR" dirty="0">
                <a:cs typeface="B Nazanin" panose="00000400000000000000" pitchFamily="2" charset="-78"/>
              </a:rPr>
              <a:t>ریزر برای آنکه بازی‌سازها و شرکای سخت‌افزاری خود را با </a:t>
            </a:r>
            <a:r>
              <a:rPr lang="en-US" dirty="0">
                <a:cs typeface="B Nazanin" panose="00000400000000000000" pitchFamily="2" charset="-78"/>
              </a:rPr>
              <a:t>OSVR </a:t>
            </a:r>
            <a:r>
              <a:rPr lang="fa-IR" dirty="0">
                <a:cs typeface="B Nazanin" panose="00000400000000000000" pitchFamily="2" charset="-78"/>
              </a:rPr>
              <a:t>بیشتر آشنا کند، کیت مربوط به آن را به همراه یک دیسپلی پوشیدنیِ واقعیت مجازی عرضه کرده است. این هدست از نظر سخت‌افزاری شبیه به </a:t>
            </a:r>
            <a:r>
              <a:rPr lang="en-US" dirty="0">
                <a:cs typeface="B Nazanin" panose="00000400000000000000" pitchFamily="2" charset="-78"/>
              </a:rPr>
              <a:t>Oculus Rift DK2 </a:t>
            </a:r>
            <a:r>
              <a:rPr lang="fa-IR" dirty="0">
                <a:cs typeface="B Nazanin" panose="00000400000000000000" pitchFamily="2" charset="-78"/>
              </a:rPr>
              <a:t>است و از رزولوشن ۱۹۲۰ در ۱۰۸۰ پیکسل پشتیبانی می‌کند. زاویه‌ی دید آن نیز به ۱۰۰ درجه می‌رسد. اما این هدست محصول نهایی نیست و به همین دلیل آنطور که باید و شاید انعطاف‌پذیر نیست. در واقع این محصول تنها برای آزمایش و استفاده از پلتفرم </a:t>
            </a:r>
            <a:r>
              <a:rPr lang="en-US" dirty="0">
                <a:cs typeface="B Nazanin" panose="00000400000000000000" pitchFamily="2" charset="-78"/>
              </a:rPr>
              <a:t>OSVR </a:t>
            </a:r>
            <a:r>
              <a:rPr lang="fa-IR" dirty="0">
                <a:cs typeface="B Nazanin" panose="00000400000000000000" pitchFamily="2" charset="-78"/>
              </a:rPr>
              <a:t>برای توسعه‌دهندگان ساخته شده است. این کیت با قیمت ۱۹۹.۹۹ دلار به فروش می‌رسد.</a:t>
            </a:r>
          </a:p>
          <a:p>
            <a:pPr marL="0" indent="0" algn="just" rtl="1">
              <a:buNone/>
            </a:pPr>
            <a:r>
              <a:rPr lang="fa-IR" dirty="0">
                <a:cs typeface="B Nazanin" panose="00000400000000000000" pitchFamily="2" charset="-78"/>
              </a:rPr>
              <a:t>اپلیکیشن‌های سازگار با </a:t>
            </a:r>
            <a:r>
              <a:rPr lang="en-US" dirty="0">
                <a:cs typeface="B Nazanin" panose="00000400000000000000" pitchFamily="2" charset="-78"/>
              </a:rPr>
              <a:t>OSVR </a:t>
            </a:r>
            <a:r>
              <a:rPr lang="fa-IR" dirty="0">
                <a:cs typeface="B Nazanin" panose="00000400000000000000" pitchFamily="2" charset="-78"/>
              </a:rPr>
              <a:t>می‌توانند تحت ویندوز، اندروید یا لینوکس باشند و به زودی پشتیبانی از سیستم‌عامل‌های بیشتر نیز اضافه می‌شود. مدیرعامل ریزر می‌گوید که برای رقابت با </a:t>
            </a:r>
            <a:r>
              <a:rPr lang="en-US" dirty="0">
                <a:cs typeface="B Nazanin" panose="00000400000000000000" pitchFamily="2" charset="-78"/>
              </a:rPr>
              <a:t>Oculus </a:t>
            </a:r>
            <a:r>
              <a:rPr lang="fa-IR" dirty="0">
                <a:cs typeface="B Nazanin" panose="00000400000000000000" pitchFamily="2" charset="-78"/>
              </a:rPr>
              <a:t>نیامده و امیدوار است </a:t>
            </a:r>
            <a:r>
              <a:rPr lang="en-US" dirty="0">
                <a:cs typeface="B Nazanin" panose="00000400000000000000" pitchFamily="2" charset="-78"/>
              </a:rPr>
              <a:t>OSVR </a:t>
            </a:r>
            <a:r>
              <a:rPr lang="fa-IR" dirty="0">
                <a:cs typeface="B Nazanin" panose="00000400000000000000" pitchFamily="2" charset="-78"/>
              </a:rPr>
              <a:t>به یک استاندارد جدید برای حوزه‌ی واقعیت مجازی تبدیل شود.</a:t>
            </a:r>
          </a:p>
          <a:p>
            <a:pPr marL="0" indent="0" algn="just" rtl="1">
              <a:buNone/>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35499864"/>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Razer</a:t>
            </a:r>
            <a:r>
              <a:rPr lang="en-US" dirty="0" smtClean="0">
                <a:cs typeface="B Titr" panose="00000700000000000000" pitchFamily="2" charset="-78"/>
              </a:rPr>
              <a:t>(OSVR)</a:t>
            </a: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2322" y="1252800"/>
            <a:ext cx="7909278" cy="527285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49163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830" y="3095905"/>
            <a:ext cx="9404723" cy="1400530"/>
          </a:xfrm>
        </p:spPr>
        <p:txBody>
          <a:bodyPr/>
          <a:lstStyle/>
          <a:p>
            <a:pPr algn="ctr" rtl="1"/>
            <a:r>
              <a:rPr lang="fa-IR" dirty="0" smtClean="0">
                <a:cs typeface="B Titr" panose="00000700000000000000" pitchFamily="2" charset="-78"/>
              </a:rPr>
              <a:t>فرایند </a:t>
            </a:r>
            <a:r>
              <a:rPr lang="en-US" dirty="0" smtClean="0">
                <a:cs typeface="B Titr" panose="00000700000000000000" pitchFamily="2" charset="-78"/>
              </a:rPr>
              <a:t>Sti</a:t>
            </a:r>
            <a:r>
              <a:rPr lang="en-US" dirty="0">
                <a:cs typeface="B Titr" panose="00000700000000000000" pitchFamily="2" charset="-78"/>
              </a:rPr>
              <a:t>t</a:t>
            </a:r>
            <a:r>
              <a:rPr lang="en-US" dirty="0" smtClean="0">
                <a:cs typeface="B Titr" panose="00000700000000000000" pitchFamily="2" charset="-78"/>
              </a:rPr>
              <a:t>ch</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0325347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Asus VR</a:t>
            </a:r>
            <a:endParaRPr lang="en-US" dirty="0">
              <a:cs typeface="B Titr" panose="000007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0706" y="1312069"/>
            <a:ext cx="7296150" cy="487382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96873608"/>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ZTE</a:t>
            </a:r>
            <a:endParaRPr lang="en-US" dirty="0">
              <a:cs typeface="B Titr" panose="00000700000000000000" pitchFamily="2" charset="-78"/>
            </a:endParaRPr>
          </a:p>
        </p:txBody>
      </p:sp>
      <p:sp>
        <p:nvSpPr>
          <p:cNvPr id="3" name="Content Placeholder 2"/>
          <p:cNvSpPr>
            <a:spLocks noGrp="1"/>
          </p:cNvSpPr>
          <p:nvPr>
            <p:ph idx="1"/>
          </p:nvPr>
        </p:nvSpPr>
        <p:spPr>
          <a:xfrm>
            <a:off x="1104293" y="1304118"/>
            <a:ext cx="8946541" cy="4484681"/>
          </a:xfrm>
        </p:spPr>
        <p:txBody>
          <a:bodyPr>
            <a:normAutofit/>
          </a:bodyPr>
          <a:lstStyle/>
          <a:p>
            <a:pPr marL="0" indent="0" algn="just" rtl="1">
              <a:buNone/>
            </a:pPr>
            <a:r>
              <a:rPr lang="fa-IR" dirty="0">
                <a:cs typeface="B Nazanin" panose="00000400000000000000" pitchFamily="2" charset="-78"/>
              </a:rPr>
              <a:t>پس از معرفی پرچمدار </a:t>
            </a:r>
            <a:r>
              <a:rPr lang="en-US" dirty="0">
                <a:cs typeface="B Nazanin" panose="00000400000000000000" pitchFamily="2" charset="-78"/>
              </a:rPr>
              <a:t>Axon 7 </a:t>
            </a:r>
            <a:r>
              <a:rPr lang="fa-IR" dirty="0">
                <a:cs typeface="B Nazanin" panose="00000400000000000000" pitchFamily="2" charset="-78"/>
              </a:rPr>
              <a:t>کمپانی </a:t>
            </a:r>
            <a:r>
              <a:rPr lang="en-US" dirty="0">
                <a:cs typeface="B Nazanin" panose="00000400000000000000" pitchFamily="2" charset="-78"/>
              </a:rPr>
              <a:t>ZTE </a:t>
            </a:r>
            <a:r>
              <a:rPr lang="fa-IR" dirty="0">
                <a:cs typeface="B Nazanin" panose="00000400000000000000" pitchFamily="2" charset="-78"/>
              </a:rPr>
              <a:t>برای تکمیل محصولات فناوری خود هدست واقعیت مجازی جدید خود به نام </a:t>
            </a:r>
            <a:r>
              <a:rPr lang="en-US" dirty="0">
                <a:cs typeface="B Nazanin" panose="00000400000000000000" pitchFamily="2" charset="-78"/>
              </a:rPr>
              <a:t>ZTE VR </a:t>
            </a:r>
            <a:r>
              <a:rPr lang="fa-IR" dirty="0">
                <a:cs typeface="B Nazanin" panose="00000400000000000000" pitchFamily="2" charset="-78"/>
              </a:rPr>
              <a:t>را نیز معرفی کرد. همانطور که انتظار می‌رفت این هدست نیز همانند بیشتر محصولات واقعیت مجازی کنونی، به یک گوشی‌هوشمند نیاز دارد.</a:t>
            </a:r>
          </a:p>
          <a:p>
            <a:pPr marL="0" indent="0" algn="just" rtl="1">
              <a:buNone/>
            </a:pPr>
            <a:r>
              <a:rPr lang="fa-IR" dirty="0" smtClean="0">
                <a:cs typeface="B Nazanin" panose="00000400000000000000" pitchFamily="2" charset="-78"/>
              </a:rPr>
              <a:t>پیش </a:t>
            </a:r>
            <a:r>
              <a:rPr lang="fa-IR" dirty="0">
                <a:cs typeface="B Nazanin" panose="00000400000000000000" pitchFamily="2" charset="-78"/>
              </a:rPr>
              <a:t>از این کمپانی مورد بحث به این نکته اشاره کرده بود که تلفن‌هوشمند </a:t>
            </a:r>
            <a:r>
              <a:rPr lang="en-US" dirty="0">
                <a:cs typeface="B Nazanin" panose="00000400000000000000" pitchFamily="2" charset="-78"/>
              </a:rPr>
              <a:t>Axon 7 </a:t>
            </a:r>
            <a:r>
              <a:rPr lang="fa-IR" dirty="0">
                <a:cs typeface="B Nazanin" panose="00000400000000000000" pitchFamily="2" charset="-78"/>
              </a:rPr>
              <a:t>به خوبی با محصولات واقعیت مجازی کار خواهد کرد و به همین دلیل از یک صفحه‌نمایش 2</a:t>
            </a:r>
            <a:r>
              <a:rPr lang="en-US" dirty="0">
                <a:cs typeface="B Nazanin" panose="00000400000000000000" pitchFamily="2" charset="-78"/>
              </a:rPr>
              <a:t>K </a:t>
            </a:r>
            <a:r>
              <a:rPr lang="fa-IR" dirty="0">
                <a:cs typeface="B Nazanin" panose="00000400000000000000" pitchFamily="2" charset="-78"/>
              </a:rPr>
              <a:t>به جای یک نمایشگر 1080</a:t>
            </a:r>
            <a:r>
              <a:rPr lang="en-US" dirty="0">
                <a:cs typeface="B Nazanin" panose="00000400000000000000" pitchFamily="2" charset="-78"/>
              </a:rPr>
              <a:t>P  </a:t>
            </a:r>
            <a:r>
              <a:rPr lang="fa-IR" dirty="0">
                <a:cs typeface="B Nazanin" panose="00000400000000000000" pitchFamily="2" charset="-78"/>
              </a:rPr>
              <a:t>در این دستگاه استفاده کرده است. علاوه بر این، این گوشی‌هوشمند قابلیت‌های صوتی ویژه‌ای را با بلندگوهای دوگانه خود ارائه می‌دهد که این نکته در یک تجربه مناسب واقعیت مجازی کمک شایانی خواهد </a:t>
            </a:r>
            <a:r>
              <a:rPr lang="fa-IR" dirty="0" smtClean="0">
                <a:cs typeface="B Nazanin" panose="00000400000000000000" pitchFamily="2" charset="-78"/>
              </a:rPr>
              <a:t>کرد.</a:t>
            </a:r>
            <a:endParaRPr lang="en-US" dirty="0" smtClean="0">
              <a:cs typeface="B Nazanin" panose="00000400000000000000" pitchFamily="2" charset="-78"/>
            </a:endParaRPr>
          </a:p>
          <a:p>
            <a:pPr marL="0" indent="0" algn="just" rtl="1">
              <a:buNone/>
            </a:pPr>
            <a:r>
              <a:rPr lang="fa-IR" dirty="0" smtClean="0">
                <a:cs typeface="B Nazanin" panose="00000400000000000000" pitchFamily="2" charset="-78"/>
              </a:rPr>
              <a:t>هدست </a:t>
            </a:r>
            <a:r>
              <a:rPr lang="en-US" dirty="0">
                <a:cs typeface="B Nazanin" panose="00000400000000000000" pitchFamily="2" charset="-78"/>
              </a:rPr>
              <a:t>ZTE </a:t>
            </a:r>
            <a:r>
              <a:rPr lang="en-US" dirty="0" smtClean="0">
                <a:cs typeface="B Nazanin" panose="00000400000000000000" pitchFamily="2" charset="-78"/>
              </a:rPr>
              <a:t>VR</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با قیمت ۷۹ دلار عرضه خواهد شد. </a:t>
            </a: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09479851"/>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ZTE</a:t>
            </a:r>
            <a:endParaRPr lang="en-US" dirty="0">
              <a:cs typeface="B Titr" panose="00000700000000000000" pitchFamily="2" charset="-78"/>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5263" y="1051200"/>
            <a:ext cx="7448000" cy="5586000"/>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22980735"/>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23118"/>
          </a:xfrm>
        </p:spPr>
        <p:txBody>
          <a:bodyPr/>
          <a:lstStyle/>
          <a:p>
            <a:r>
              <a:rPr lang="en-US" sz="4000" dirty="0"/>
              <a:t>CINEGEARS V1 Pro VR Player </a:t>
            </a:r>
            <a:r>
              <a:rPr lang="en-US" sz="4000" dirty="0" err="1" smtClean="0"/>
              <a:t>Headse</a:t>
            </a:r>
            <a:endParaRPr lang="en-US" sz="4000" dirty="0"/>
          </a:p>
        </p:txBody>
      </p:sp>
      <p:sp>
        <p:nvSpPr>
          <p:cNvPr id="3" name="Content Placeholder 2"/>
          <p:cNvSpPr>
            <a:spLocks noGrp="1"/>
          </p:cNvSpPr>
          <p:nvPr>
            <p:ph idx="1"/>
          </p:nvPr>
        </p:nvSpPr>
        <p:spPr>
          <a:xfrm>
            <a:off x="224631" y="1338543"/>
            <a:ext cx="6476208" cy="4855088"/>
          </a:xfrm>
        </p:spPr>
        <p:txBody>
          <a:bodyPr>
            <a:normAutofit lnSpcReduction="10000"/>
          </a:bodyPr>
          <a:lstStyle/>
          <a:p>
            <a:r>
              <a:rPr lang="en-US" dirty="0"/>
              <a:t>View spherical or spherical 3D video footage from a multi-camera rig with the </a:t>
            </a:r>
            <a:r>
              <a:rPr lang="en-US" dirty="0" err="1"/>
              <a:t>Cinegears</a:t>
            </a:r>
            <a:r>
              <a:rPr lang="en-US" dirty="0"/>
              <a:t> V1 VR 3D HMD Pro Quad-HD. Connect an HDMI cable to the spherical video source for viewing using the built-in QHD (2560x1440) screen. Alternatively, use the </a:t>
            </a:r>
            <a:r>
              <a:rPr lang="en-US" dirty="0" err="1"/>
              <a:t>microSD</a:t>
            </a:r>
            <a:r>
              <a:rPr lang="en-US" dirty="0"/>
              <a:t> card slot to process spherical video for real-time viewing using the included VR3D Player software, which works on Android, Linux, Windows, and Mac operating systems.</a:t>
            </a:r>
          </a:p>
          <a:p>
            <a:r>
              <a:rPr lang="en-US" dirty="0" smtClean="0"/>
              <a:t>Adjustable </a:t>
            </a:r>
            <a:r>
              <a:rPr lang="en-US" dirty="0"/>
              <a:t>head straps, optics, and screen distance ensure that the V1 Pro VR Player Headset can fit comfortably. While intended for use with </a:t>
            </a:r>
            <a:r>
              <a:rPr lang="en-US" dirty="0" err="1"/>
              <a:t>Cinegears</a:t>
            </a:r>
            <a:r>
              <a:rPr lang="en-US" dirty="0"/>
              <a:t>' separately available Hex and Hex Mini spherical video rigs, it can be used with third-party setups as well.</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237" y="1338543"/>
            <a:ext cx="4846637" cy="484663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37186508"/>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735118"/>
            <a:ext cx="9404723" cy="1400530"/>
          </a:xfrm>
        </p:spPr>
        <p:txBody>
          <a:bodyPr/>
          <a:lstStyle/>
          <a:p>
            <a:pPr algn="ctr"/>
            <a:r>
              <a:rPr lang="en-US" dirty="0" smtClean="0">
                <a:cs typeface="B Titr" panose="00000700000000000000" pitchFamily="2" charset="-78"/>
              </a:rPr>
              <a:t>Input Devices</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75380734"/>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PlayStation Move</a:t>
            </a:r>
            <a:endParaRPr lang="en-US" dirty="0">
              <a:cs typeface="B Titr" panose="00000700000000000000" pitchFamily="2" charset="-78"/>
            </a:endParaRPr>
          </a:p>
        </p:txBody>
      </p:sp>
      <p:sp>
        <p:nvSpPr>
          <p:cNvPr id="3" name="Content Placeholder 2"/>
          <p:cNvSpPr>
            <a:spLocks noGrp="1"/>
          </p:cNvSpPr>
          <p:nvPr>
            <p:ph idx="1"/>
          </p:nvPr>
        </p:nvSpPr>
        <p:spPr>
          <a:xfrm>
            <a:off x="5486400" y="1304118"/>
            <a:ext cx="4564434" cy="4607081"/>
          </a:xfrm>
        </p:spPr>
        <p:txBody>
          <a:bodyPr/>
          <a:lstStyle/>
          <a:p>
            <a:pPr marL="0" indent="0" algn="just" rtl="1">
              <a:buNone/>
            </a:pPr>
            <a:r>
              <a:rPr lang="fa-IR" dirty="0" smtClean="0">
                <a:cs typeface="B Nazanin" panose="00000400000000000000" pitchFamily="2" charset="-78"/>
              </a:rPr>
              <a:t>کنترلر حرکتی</a:t>
            </a:r>
            <a:r>
              <a:rPr lang="en-US" dirty="0" smtClean="0">
                <a:cs typeface="B Nazanin" panose="00000400000000000000" pitchFamily="2" charset="-78"/>
              </a:rPr>
              <a:t>PlayStation Move </a:t>
            </a:r>
            <a:r>
              <a:rPr lang="fa-IR" dirty="0" smtClean="0">
                <a:cs typeface="B Nazanin" panose="00000400000000000000" pitchFamily="2" charset="-78"/>
              </a:rPr>
              <a:t> برای </a:t>
            </a:r>
            <a:r>
              <a:rPr lang="fa-IR" dirty="0">
                <a:cs typeface="B Nazanin" panose="00000400000000000000" pitchFamily="2" charset="-78"/>
              </a:rPr>
              <a:t>کنسول‌های پلی‌استیشن 3 و 4 عرضه شده به این نوع نمایشگرهای پوشیدنی، شخص را بیش از پیش در دنیای مجازی غرق </a:t>
            </a:r>
            <a:r>
              <a:rPr lang="fa-IR" dirty="0" smtClean="0">
                <a:cs typeface="B Nazanin" panose="00000400000000000000" pitchFamily="2" charset="-78"/>
              </a:rPr>
              <a:t>می‌کند و </a:t>
            </a:r>
            <a:r>
              <a:rPr lang="fa-IR" dirty="0">
                <a:cs typeface="B Nazanin" panose="00000400000000000000" pitchFamily="2" charset="-78"/>
              </a:rPr>
              <a:t>با اضافه شدن حسگرهای حرکتی که روی بدن شخص قرار می‌گیرد و پردازش حرکات وی، می‌توان دنیایی سه بعدی پیش چشم وی ترسیم کرد که قادر به حرکت و گشت و گذار در آن </a:t>
            </a:r>
            <a:r>
              <a:rPr lang="fa-IR" dirty="0" smtClean="0">
                <a:cs typeface="B Nazanin" panose="00000400000000000000" pitchFamily="2" charset="-78"/>
              </a:rPr>
              <a:t>است و </a:t>
            </a:r>
            <a:r>
              <a:rPr lang="fa-IR" dirty="0">
                <a:cs typeface="B Nazanin" panose="00000400000000000000" pitchFamily="2" charset="-78"/>
              </a:rPr>
              <a:t>به همین علت است که </a:t>
            </a:r>
            <a:r>
              <a:rPr lang="fa-IR" dirty="0" smtClean="0">
                <a:cs typeface="B Nazanin" panose="00000400000000000000" pitchFamily="2" charset="-78"/>
              </a:rPr>
              <a:t>ریاست استودیوهای </a:t>
            </a:r>
            <a:r>
              <a:rPr lang="fa-IR" dirty="0">
                <a:cs typeface="B Nazanin" panose="00000400000000000000" pitchFamily="2" charset="-78"/>
              </a:rPr>
              <a:t>پلی‌استیشن در سراسر جهان می‌گوید پلی‌استیشن موو نسبت به قیمت خود، کاربرد بسیار گسترده‌ای دارد.</a:t>
            </a:r>
            <a:endParaRPr lang="fa-IR" dirty="0" smtClean="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172" y="1406848"/>
            <a:ext cx="4762500" cy="37433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7680549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3d Rubber</a:t>
            </a:r>
            <a:endParaRPr lang="en-US" dirty="0">
              <a:cs typeface="B Titr" panose="00000700000000000000" pitchFamily="2" charset="-78"/>
            </a:endParaRPr>
          </a:p>
        </p:txBody>
      </p:sp>
      <p:sp>
        <p:nvSpPr>
          <p:cNvPr id="3" name="Content Placeholder 2"/>
          <p:cNvSpPr>
            <a:spLocks noGrp="1"/>
          </p:cNvSpPr>
          <p:nvPr>
            <p:ph idx="1"/>
          </p:nvPr>
        </p:nvSpPr>
        <p:spPr>
          <a:xfrm>
            <a:off x="4888800" y="1304118"/>
            <a:ext cx="5162034" cy="4686282"/>
          </a:xfrm>
        </p:spPr>
        <p:txBody>
          <a:bodyPr>
            <a:normAutofit/>
          </a:bodyPr>
          <a:lstStyle/>
          <a:p>
            <a:pPr marL="0" indent="0" algn="just" rtl="1">
              <a:buNone/>
            </a:pPr>
            <a:r>
              <a:rPr lang="fa-IR" dirty="0">
                <a:cs typeface="B Nazanin" panose="00000400000000000000" pitchFamily="2" charset="-78"/>
              </a:rPr>
              <a:t>استارتاپ نیویورکی </a:t>
            </a:r>
            <a:r>
              <a:rPr lang="en-US" dirty="0" smtClean="0">
                <a:cs typeface="B Nazanin" panose="00000400000000000000" pitchFamily="2" charset="-78"/>
              </a:rPr>
              <a:t>3d Rubber</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گجتی را ساخته است که از طریق آن می‌توانید با استفاده از پاهای خود، بازی‌های واقعیت مجازی را کنترل کنید. این دستگاه برای بازی‌های پی‌سی، موبایل و واقعیت مجازی قابل استفاده است</a:t>
            </a:r>
            <a:r>
              <a:rPr lang="fa-IR" dirty="0" smtClean="0">
                <a:cs typeface="B Nazanin" panose="00000400000000000000" pitchFamily="2" charset="-78"/>
              </a:rPr>
              <a:t>.</a:t>
            </a:r>
            <a:endParaRPr lang="en-US" dirty="0" smtClean="0">
              <a:cs typeface="B Nazanin" panose="00000400000000000000" pitchFamily="2" charset="-78"/>
            </a:endParaRPr>
          </a:p>
          <a:p>
            <a:pPr marL="0" indent="0" algn="just" rtl="1">
              <a:buNone/>
            </a:pPr>
            <a:r>
              <a:rPr lang="fa-IR" dirty="0">
                <a:cs typeface="B Nazanin" panose="00000400000000000000" pitchFamily="2" charset="-78"/>
              </a:rPr>
              <a:t>البته در گذشته یک مدل با سیم نیز از این گجت عرضه شده بود و حال شاهد مدل بی‌سیم این کنترلر هستیم. 3</a:t>
            </a:r>
            <a:r>
              <a:rPr lang="en-US" dirty="0" err="1">
                <a:cs typeface="B Nazanin" panose="00000400000000000000" pitchFamily="2" charset="-78"/>
              </a:rPr>
              <a:t>dRudder</a:t>
            </a:r>
            <a:r>
              <a:rPr lang="en-US" dirty="0">
                <a:cs typeface="B Nazanin" panose="00000400000000000000" pitchFamily="2" charset="-78"/>
              </a:rPr>
              <a:t> </a:t>
            </a:r>
            <a:r>
              <a:rPr lang="fa-IR" dirty="0">
                <a:cs typeface="B Nazanin" panose="00000400000000000000" pitchFamily="2" charset="-78"/>
              </a:rPr>
              <a:t>وایرلس به خوبی از سیستم‌های گیمینگ ویندوزی، گوشی‌های موبایل اندروید و سایر پلتفرم‌ها پشتیبانی کرده و هدست‌هایی نظیر آکیولس ریفت، اچ‌تی‌سی وایو، هدست واقعیت مجازی سامسونگ، هدست واقعیت مجازی گوگل (</a:t>
            </a:r>
            <a:r>
              <a:rPr lang="en-US" dirty="0">
                <a:cs typeface="B Nazanin" panose="00000400000000000000" pitchFamily="2" charset="-78"/>
              </a:rPr>
              <a:t>Google Daydream) </a:t>
            </a:r>
            <a:r>
              <a:rPr lang="fa-IR" dirty="0">
                <a:cs typeface="B Nazanin" panose="00000400000000000000" pitchFamily="2" charset="-78"/>
              </a:rPr>
              <a:t>و سایر هدست‌های واقعیت مجازی به خوبی با 3</a:t>
            </a:r>
            <a:r>
              <a:rPr lang="en-US" dirty="0" err="1">
                <a:cs typeface="B Nazanin" panose="00000400000000000000" pitchFamily="2" charset="-78"/>
              </a:rPr>
              <a:t>dRudder</a:t>
            </a:r>
            <a:r>
              <a:rPr lang="en-US" dirty="0">
                <a:cs typeface="B Nazanin" panose="00000400000000000000" pitchFamily="2" charset="-78"/>
              </a:rPr>
              <a:t> </a:t>
            </a:r>
            <a:r>
              <a:rPr lang="fa-IR" dirty="0">
                <a:cs typeface="B Nazanin" panose="00000400000000000000" pitchFamily="2" charset="-78"/>
              </a:rPr>
              <a:t>سازگار هستند.</a:t>
            </a:r>
            <a:endParaRPr lang="fa-IR" dirty="0" smtClean="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126" y="1784408"/>
            <a:ext cx="4321788" cy="288119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68024367"/>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Leap Motion</a:t>
            </a:r>
            <a:endParaRPr lang="en-US" dirty="0">
              <a:cs typeface="B Titr" panose="00000700000000000000" pitchFamily="2" charset="-78"/>
            </a:endParaRPr>
          </a:p>
        </p:txBody>
      </p:sp>
      <p:sp>
        <p:nvSpPr>
          <p:cNvPr id="3" name="Content Placeholder 2"/>
          <p:cNvSpPr>
            <a:spLocks noGrp="1"/>
          </p:cNvSpPr>
          <p:nvPr>
            <p:ph idx="1"/>
          </p:nvPr>
        </p:nvSpPr>
        <p:spPr>
          <a:xfrm>
            <a:off x="1104293" y="1304118"/>
            <a:ext cx="8946541" cy="4484681"/>
          </a:xfrm>
        </p:spPr>
        <p:txBody>
          <a:bodyPr>
            <a:normAutofit/>
          </a:bodyPr>
          <a:lstStyle/>
          <a:p>
            <a:pPr marL="0" indent="0" algn="just" rtl="1">
              <a:buNone/>
            </a:pPr>
            <a:r>
              <a:rPr lang="fa-IR" dirty="0" smtClean="0">
                <a:cs typeface="B Nazanin" panose="00000400000000000000" pitchFamily="2" charset="-78"/>
              </a:rPr>
              <a:t>هدست‌های واقعیت مجازی </a:t>
            </a:r>
            <a:r>
              <a:rPr lang="fa-IR" dirty="0">
                <a:cs typeface="B Nazanin" panose="00000400000000000000" pitchFamily="2" charset="-78"/>
              </a:rPr>
              <a:t>به گونه‌ای طراحی شده‌اند که شما قادر به دیدن هیچ‌چیز دیگری نخواهید بود که تجربه‌ی همه‌جانبه و فوق‌العاده‌ای خصوصا در بازی‌ها به همراه دارد. با این وجود چنین مساله‌ای همچنان بدین معنا خواهد بود که برای تعامل با محیط پیرامون ملزم به برداشتن آن از روی چشمان‌تان خواهید بود. اگر هم تلاش کنید بدون برداشتن این هدست به حرکت در محیط بپردازید مسلما ریسک برخورد به در و دیوار را به جان خریده‌اید. حال کمپانی سازنده‌ی </a:t>
            </a:r>
            <a:r>
              <a:rPr lang="en-US" dirty="0">
                <a:cs typeface="B Nazanin" panose="00000400000000000000" pitchFamily="2" charset="-78"/>
              </a:rPr>
              <a:t>Leap Motion </a:t>
            </a:r>
            <a:r>
              <a:rPr lang="fa-IR" dirty="0">
                <a:cs typeface="B Nazanin" panose="00000400000000000000" pitchFamily="2" charset="-78"/>
              </a:rPr>
              <a:t>که در سان‌فرانسیسکو واقع شده، راه‌حلی برای حل این معضل پیشنهاد داده است. این شرکت پیشنهاد می‌کند سنسور دوربین مادون‌قرمز 79.99 دلاری این شرکت را در قسمت جلوی هدست خود بچسبانید و با استفاده از نرم‌افزار، به مشاهده‌ی تصویر محیط اطراف حین پوشیدن هدست بپردازید. از آن بهتر، در این سیستم با باز نمودن در بر روی واقعیت‌های افزوده‌ی جدید، شما برای مشاهده‌ی محیط اطراف حتی لازم نیست بطور کامل از محیط بازی یا برنامه‌ی مورد نظر خود خارج شوید.</a:t>
            </a: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68922142"/>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Leap Motion</a:t>
            </a:r>
            <a:endParaRPr lang="en-US" dirty="0">
              <a:cs typeface="B Titr" panose="00000700000000000000" pitchFamily="2" charset="-78"/>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5301" y="2459513"/>
            <a:ext cx="3934733" cy="2623155"/>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743" y="2459513"/>
            <a:ext cx="4733091" cy="2658763"/>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37655193"/>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Cyberith Virtualiser</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86111" y="2570724"/>
            <a:ext cx="5819489" cy="3870189"/>
          </a:xfrm>
        </p:spPr>
      </p:pic>
      <p:sp>
        <p:nvSpPr>
          <p:cNvPr id="7" name="Content Placeholder 2"/>
          <p:cNvSpPr txBox="1">
            <a:spLocks/>
          </p:cNvSpPr>
          <p:nvPr/>
        </p:nvSpPr>
        <p:spPr>
          <a:xfrm>
            <a:off x="1104293" y="1304118"/>
            <a:ext cx="8946541" cy="44846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gn="just" rtl="1">
              <a:buFont typeface="Wingdings 3" charset="2"/>
              <a:buNone/>
            </a:pPr>
            <a:endParaRPr lang="fa-IR" dirty="0" smtClean="0">
              <a:cs typeface="B Nazanin" panose="00000400000000000000" pitchFamily="2" charset="-78"/>
            </a:endParaRPr>
          </a:p>
        </p:txBody>
      </p:sp>
      <p:sp>
        <p:nvSpPr>
          <p:cNvPr id="8" name="Content Placeholder 2"/>
          <p:cNvSpPr txBox="1">
            <a:spLocks/>
          </p:cNvSpPr>
          <p:nvPr/>
        </p:nvSpPr>
        <p:spPr>
          <a:xfrm>
            <a:off x="312140" y="1463718"/>
            <a:ext cx="10811860" cy="17762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gn="just" rtl="1">
              <a:buFont typeface="Wingdings 3" charset="2"/>
              <a:buNone/>
            </a:pPr>
            <a:r>
              <a:rPr lang="fa-IR" dirty="0" smtClean="0">
                <a:cs typeface="B Nazanin" panose="00000400000000000000" pitchFamily="2" charset="-78"/>
              </a:rPr>
              <a:t>یک استند ویژه </a:t>
            </a:r>
            <a:r>
              <a:rPr lang="en-US" dirty="0" smtClean="0">
                <a:cs typeface="B Nazanin" panose="00000400000000000000" pitchFamily="2" charset="-78"/>
              </a:rPr>
              <a:t>VR</a:t>
            </a:r>
            <a:r>
              <a:rPr lang="fa-IR" dirty="0" smtClean="0">
                <a:cs typeface="B Nazanin" panose="00000400000000000000" pitchFamily="2" charset="-78"/>
              </a:rPr>
              <a:t> است که سعی دارد حرکات فیزیکی و موقعیت مجازی بازی را در فضای واقعی نیز پیاده سازی کند، این دستگاه با حمایت کیک استارتر تولید شد و بازی هایی همچون کرایسیس را به صورت ویژه پوشش دادند، اسلحه های ویژه ای طراحی کردند و واکنش های جالبی نیز از کاربران به ثبت رسید. </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479119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39019" y="759900"/>
            <a:ext cx="8946541" cy="5126550"/>
          </a:xfrm>
        </p:spPr>
        <p:txBody>
          <a:bodyPr/>
          <a:lstStyle/>
          <a:p>
            <a:pPr marL="0" indent="0" algn="just" rtl="1">
              <a:buNone/>
            </a:pPr>
            <a:r>
              <a:rPr lang="fa-IR" dirty="0" smtClean="0">
                <a:cs typeface="B Nazanin" panose="00000400000000000000" pitchFamily="2" charset="-78"/>
              </a:rPr>
              <a:t>فرایند </a:t>
            </a:r>
            <a:r>
              <a:rPr lang="en-US" dirty="0" smtClean="0">
                <a:cs typeface="B Nazanin" panose="00000400000000000000" pitchFamily="2" charset="-78"/>
              </a:rPr>
              <a:t>Stitch</a:t>
            </a:r>
            <a:r>
              <a:rPr lang="fa-IR" dirty="0" smtClean="0">
                <a:cs typeface="B Nazanin" panose="00000400000000000000" pitchFamily="2" charset="-78"/>
              </a:rPr>
              <a:t> یا بخیه فرایند تبدیل ویدئوهای </a:t>
            </a:r>
            <a:r>
              <a:rPr lang="en-US" dirty="0" smtClean="0">
                <a:cs typeface="B Nazanin" panose="00000400000000000000" pitchFamily="2" charset="-78"/>
              </a:rPr>
              <a:t>Fisheye</a:t>
            </a:r>
            <a:r>
              <a:rPr lang="fa-IR" dirty="0" smtClean="0">
                <a:cs typeface="B Nazanin" panose="00000400000000000000" pitchFamily="2" charset="-78"/>
              </a:rPr>
              <a:t> (در هر دو قالب تخت و کروی) به ویدئوی پانوراما است که هر کدام به صورتی تحت این فرایند قرار می گیرند.</a:t>
            </a:r>
            <a:endParaRPr lang="en-US" dirty="0" smtClean="0">
              <a:cs typeface="B Nazanin" panose="00000400000000000000" pitchFamily="2" charset="-78"/>
            </a:endParaRPr>
          </a:p>
          <a:p>
            <a:pPr marL="0" indent="0" algn="just" rtl="1">
              <a:buNone/>
            </a:pPr>
            <a:endParaRPr lang="fa-IR" dirty="0" smtClean="0">
              <a:cs typeface="B Nazanin" panose="00000400000000000000" pitchFamily="2" charset="-78"/>
            </a:endParaRPr>
          </a:p>
          <a:p>
            <a:pPr marL="0" indent="0" algn="just" rtl="1">
              <a:buNone/>
            </a:pPr>
            <a:endParaRPr lang="en-US" dirty="0">
              <a:cs typeface="B Nazanin" panose="00000400000000000000" pitchFamily="2" charset="-78"/>
            </a:endParaRPr>
          </a:p>
          <a:p>
            <a:pPr marL="0" indent="0" algn="just" rtl="1">
              <a:buNone/>
            </a:pPr>
            <a:endParaRPr lang="en-US" dirty="0" smtClean="0">
              <a:cs typeface="B Nazanin" panose="00000400000000000000" pitchFamily="2" charset="-78"/>
            </a:endParaRPr>
          </a:p>
          <a:p>
            <a:pPr marL="0" indent="0" algn="just" rtl="1">
              <a:buNone/>
            </a:pPr>
            <a:endParaRPr lang="en-US" dirty="0">
              <a:cs typeface="B Nazanin" panose="00000400000000000000" pitchFamily="2" charset="-78"/>
            </a:endParaRPr>
          </a:p>
          <a:p>
            <a:pPr marL="0" indent="0" algn="just" rtl="1">
              <a:buNone/>
            </a:pPr>
            <a:endParaRPr lang="en-US" dirty="0" smtClean="0">
              <a:cs typeface="B Nazanin" panose="00000400000000000000" pitchFamily="2" charset="-78"/>
            </a:endParaRPr>
          </a:p>
          <a:p>
            <a:pPr marL="0" indent="0" algn="just" rtl="1">
              <a:buNone/>
            </a:pPr>
            <a:endParaRPr lang="en-US" dirty="0">
              <a:cs typeface="B Nazanin" panose="00000400000000000000" pitchFamily="2" charset="-78"/>
            </a:endParaRPr>
          </a:p>
          <a:p>
            <a:pPr marL="0" indent="0" algn="just" rtl="1">
              <a:buNone/>
            </a:pPr>
            <a:endParaRPr lang="en-US" dirty="0" smtClean="0">
              <a:cs typeface="B Nazanin" panose="00000400000000000000" pitchFamily="2" charset="-78"/>
            </a:endParaRPr>
          </a:p>
          <a:p>
            <a:pPr marL="0" indent="0" algn="just" rtl="1">
              <a:buNone/>
            </a:pPr>
            <a:r>
              <a:rPr lang="fa-IR" dirty="0" smtClean="0">
                <a:cs typeface="B Nazanin" panose="00000400000000000000" pitchFamily="2" charset="-78"/>
              </a:rPr>
              <a:t>در این حوزه نرم افزارهای متعددی حسب نوع دوربین و نوع ویدئو وجود دارد که در قسمت های بعد با این عناوین آشنا خواهیم شد.</a:t>
            </a:r>
            <a:endParaRPr lang="en-US" dirty="0" smtClean="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8242" y="1728789"/>
            <a:ext cx="7608094" cy="2402555"/>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3535345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smtClean="0">
                <a:cs typeface="B Titr" panose="00000700000000000000" pitchFamily="2" charset="-78"/>
              </a:rPr>
              <a:t>Birdly</a:t>
            </a:r>
            <a:endParaRPr lang="en-US" dirty="0">
              <a:cs typeface="B Titr" panose="00000700000000000000" pitchFamily="2" charset="-78"/>
            </a:endParaRPr>
          </a:p>
        </p:txBody>
      </p:sp>
      <p:sp>
        <p:nvSpPr>
          <p:cNvPr id="8" name="Content Placeholder 2"/>
          <p:cNvSpPr txBox="1">
            <a:spLocks/>
          </p:cNvSpPr>
          <p:nvPr/>
        </p:nvSpPr>
        <p:spPr>
          <a:xfrm>
            <a:off x="312140" y="1463718"/>
            <a:ext cx="10811860" cy="17762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gn="just" rtl="1">
              <a:buNone/>
            </a:pPr>
            <a:r>
              <a:rPr lang="fa-IR" dirty="0">
                <a:cs typeface="B Nazanin" panose="00000400000000000000" pitchFamily="2" charset="-78"/>
              </a:rPr>
              <a:t>یم توسعه‌دهنده‌ی سوئیسی که این شبیه‌ساز را توسعه داده است، بدن فرد را بصورت مجازی در قالب یک کایت در نظر می‌گیرد که با فشار‌دادن پدهای در نظر گرفته شده برای هدایت کایت، می‌توان آن را براحتی هدایت </a:t>
            </a:r>
            <a:r>
              <a:rPr lang="fa-IR" dirty="0" smtClean="0">
                <a:cs typeface="B Nazanin" panose="00000400000000000000" pitchFamily="2" charset="-78"/>
              </a:rPr>
              <a:t>کرد.</a:t>
            </a:r>
          </a:p>
          <a:p>
            <a:pPr marL="0" indent="0" algn="just" rtl="1">
              <a:buNone/>
            </a:pPr>
            <a:r>
              <a:rPr lang="fa-IR" dirty="0" smtClean="0">
                <a:cs typeface="B Nazanin" panose="00000400000000000000" pitchFamily="2" charset="-78"/>
              </a:rPr>
              <a:t>نحوه‌ی </a:t>
            </a:r>
            <a:r>
              <a:rPr lang="fa-IR" dirty="0">
                <a:cs typeface="B Nazanin" panose="00000400000000000000" pitchFamily="2" charset="-78"/>
              </a:rPr>
              <a:t>حرکت این ساختار طوری شبیه‌سازی شده است که تا حد امکان شبیه به حرکت پرندگان باشد؛ حال آنکه مناظر نمایش داده شده در اکولیوس ریفت نیز طوری طرح ریزی شده است تا همچون مناظری باشد که یک پرنده در زمان پرواز قادر است مشاهده کند.</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925" y="3127400"/>
            <a:ext cx="5007075" cy="333805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56396283"/>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54318"/>
            <a:ext cx="9404723" cy="994482"/>
          </a:xfrm>
        </p:spPr>
        <p:txBody>
          <a:bodyPr/>
          <a:lstStyle/>
          <a:p>
            <a:pPr algn="r" rtl="1"/>
            <a:r>
              <a:rPr lang="en-US" dirty="0" err="1" smtClean="0"/>
              <a:t>Taclim</a:t>
            </a:r>
            <a:endParaRPr lang="fa-IR" dirty="0"/>
          </a:p>
        </p:txBody>
      </p:sp>
      <p:sp>
        <p:nvSpPr>
          <p:cNvPr id="3" name="TextBox 2"/>
          <p:cNvSpPr txBox="1"/>
          <p:nvPr/>
        </p:nvSpPr>
        <p:spPr>
          <a:xfrm>
            <a:off x="6990660" y="1411200"/>
            <a:ext cx="3982140" cy="5078313"/>
          </a:xfrm>
          <a:prstGeom prst="rect">
            <a:avLst/>
          </a:prstGeom>
          <a:noFill/>
        </p:spPr>
        <p:txBody>
          <a:bodyPr wrap="square" rtlCol="0">
            <a:spAutoFit/>
          </a:bodyPr>
          <a:lstStyle/>
          <a:p>
            <a:pPr algn="just" rtl="1"/>
            <a:r>
              <a:rPr lang="fa-IR" dirty="0">
                <a:cs typeface="B Nazanin" panose="00000400000000000000" pitchFamily="2" charset="-78"/>
              </a:rPr>
              <a:t>کمپانی ژاپنی به نام </a:t>
            </a:r>
            <a:r>
              <a:rPr lang="en-US" dirty="0" err="1" smtClean="0">
                <a:cs typeface="B Nazanin" panose="00000400000000000000" pitchFamily="2" charset="-78"/>
              </a:rPr>
              <a:t>Cerevo</a:t>
            </a:r>
            <a:r>
              <a:rPr lang="fa-IR" dirty="0" smtClean="0">
                <a:cs typeface="B Nazanin" panose="00000400000000000000" pitchFamily="2" charset="-78"/>
              </a:rPr>
              <a:t> از </a:t>
            </a:r>
            <a:r>
              <a:rPr lang="fa-IR" dirty="0">
                <a:cs typeface="B Nazanin" panose="00000400000000000000" pitchFamily="2" charset="-78"/>
              </a:rPr>
              <a:t>کفش‌هایی رونمایی کرده است که به‌لطف آنها می‌توان راه رفتن در سطوح مختلف را در واقعیت مجازی تجربه کرد</a:t>
            </a:r>
            <a:r>
              <a:rPr lang="fa-IR" dirty="0" smtClean="0">
                <a:cs typeface="B Nazanin" panose="00000400000000000000" pitchFamily="2" charset="-78"/>
              </a:rPr>
              <a:t>.</a:t>
            </a:r>
          </a:p>
          <a:p>
            <a:pPr algn="just" rtl="1"/>
            <a:r>
              <a:rPr lang="fa-IR" dirty="0">
                <a:cs typeface="B Nazanin" panose="00000400000000000000" pitchFamily="2" charset="-78"/>
              </a:rPr>
              <a:t>به‌تازگی کمپانی ژاپنی به نام </a:t>
            </a:r>
            <a:r>
              <a:rPr lang="en-US" dirty="0" err="1">
                <a:cs typeface="B Nazanin" panose="00000400000000000000" pitchFamily="2" charset="-78"/>
              </a:rPr>
              <a:t>Cerevo</a:t>
            </a:r>
            <a:r>
              <a:rPr lang="en-US" dirty="0">
                <a:cs typeface="B Nazanin" panose="00000400000000000000" pitchFamily="2" charset="-78"/>
              </a:rPr>
              <a:t> </a:t>
            </a:r>
            <a:r>
              <a:rPr lang="fa-IR" dirty="0">
                <a:cs typeface="B Nazanin" panose="00000400000000000000" pitchFamily="2" charset="-78"/>
              </a:rPr>
              <a:t>توانسته است محصولی به نام </a:t>
            </a:r>
            <a:r>
              <a:rPr lang="en-US" dirty="0" err="1" smtClean="0">
                <a:cs typeface="B Nazanin" panose="00000400000000000000" pitchFamily="2" charset="-78"/>
              </a:rPr>
              <a:t>Taclim</a:t>
            </a:r>
            <a:r>
              <a:rPr lang="fa-IR" dirty="0">
                <a:cs typeface="B Nazanin" panose="00000400000000000000" pitchFamily="2" charset="-78"/>
              </a:rPr>
              <a:t> </a:t>
            </a:r>
            <a:r>
              <a:rPr lang="fa-IR" dirty="0" smtClean="0">
                <a:cs typeface="B Nazanin" panose="00000400000000000000" pitchFamily="2" charset="-78"/>
              </a:rPr>
              <a:t>را </a:t>
            </a:r>
            <a:r>
              <a:rPr lang="fa-IR" dirty="0">
                <a:cs typeface="B Nazanin" panose="00000400000000000000" pitchFamily="2" charset="-78"/>
              </a:rPr>
              <a:t>معرفی کند. این لوازم جانبی درواقع کفشی مجهز به تعدادی سنسور است تا بتوان از آن در اجرای محتوای واقعیت مجازی استفاده کرد.</a:t>
            </a:r>
          </a:p>
          <a:p>
            <a:pPr algn="just" rtl="1"/>
            <a:r>
              <a:rPr lang="fa-IR" dirty="0">
                <a:cs typeface="B Nazanin" panose="00000400000000000000" pitchFamily="2" charset="-78"/>
              </a:rPr>
              <a:t>در صورتی که کاربر از این کفش استفاده کند، می‌تواند در محتوای واقعیت مجازی قدم بزند و حتی ضرباتی را  که در بازی‌ها به دشمنانش وارد می‌کند، حس کند.</a:t>
            </a:r>
          </a:p>
          <a:p>
            <a:pPr algn="just" rtl="1"/>
            <a:r>
              <a:rPr lang="fa-IR" dirty="0">
                <a:cs typeface="B Nazanin" panose="00000400000000000000" pitchFamily="2" charset="-78"/>
              </a:rPr>
              <a:t>کمپانی ژاپنی از این محصول در نمایشگاه </a:t>
            </a:r>
            <a:r>
              <a:rPr lang="en-US" dirty="0">
                <a:cs typeface="B Nazanin" panose="00000400000000000000" pitchFamily="2" charset="-78"/>
              </a:rPr>
              <a:t>CES </a:t>
            </a:r>
            <a:r>
              <a:rPr lang="en-US" dirty="0" smtClean="0">
                <a:cs typeface="B Nazanin" panose="00000400000000000000" pitchFamily="2" charset="-78"/>
              </a:rPr>
              <a:t>2017</a:t>
            </a:r>
            <a:r>
              <a:rPr lang="fa-IR" dirty="0" smtClean="0">
                <a:cs typeface="B Nazanin" panose="00000400000000000000" pitchFamily="2" charset="-78"/>
              </a:rPr>
              <a:t> رونمایی </a:t>
            </a:r>
            <a:r>
              <a:rPr lang="fa-IR" dirty="0">
                <a:cs typeface="B Nazanin" panose="00000400000000000000" pitchFamily="2" charset="-78"/>
              </a:rPr>
              <a:t>کرده است تا بتواند بازخوردها را نسبت به لوازم جانی جدیدش بسنجد. البته باید گفت کفش </a:t>
            </a:r>
            <a:r>
              <a:rPr lang="en-US" dirty="0" err="1" smtClean="0">
                <a:cs typeface="B Nazanin" panose="00000400000000000000" pitchFamily="2" charset="-78"/>
              </a:rPr>
              <a:t>Taclim</a:t>
            </a:r>
            <a:r>
              <a:rPr lang="fa-IR" dirty="0">
                <a:cs typeface="B Nazanin" panose="00000400000000000000" pitchFamily="2" charset="-78"/>
              </a:rPr>
              <a:t> </a:t>
            </a:r>
            <a:r>
              <a:rPr lang="fa-IR" dirty="0" smtClean="0">
                <a:cs typeface="B Nazanin" panose="00000400000000000000" pitchFamily="2" charset="-78"/>
              </a:rPr>
              <a:t>جای </a:t>
            </a:r>
            <a:r>
              <a:rPr lang="fa-IR" dirty="0">
                <a:cs typeface="B Nazanin" panose="00000400000000000000" pitchFamily="2" charset="-78"/>
              </a:rPr>
              <a:t>کار زیادی دارد و در حال حاضر حفظ تعادل در زمانی که کفش‌ها را به پا کرده‌اید، کمی سخت است.</a:t>
            </a:r>
          </a:p>
          <a:p>
            <a:pPr algn="just" rtl="1"/>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511" y="1375200"/>
            <a:ext cx="6447600" cy="42984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78082629"/>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54318"/>
            <a:ext cx="9404723" cy="994482"/>
          </a:xfrm>
        </p:spPr>
        <p:txBody>
          <a:bodyPr/>
          <a:lstStyle/>
          <a:p>
            <a:pPr algn="r" rtl="1"/>
            <a:r>
              <a:rPr lang="en-US" dirty="0">
                <a:cs typeface="B Nazanin" panose="00000400000000000000" pitchFamily="2" charset="-78"/>
              </a:rPr>
              <a:t>Leonar3Do</a:t>
            </a:r>
            <a:endParaRPr lang="fa-IR" dirty="0"/>
          </a:p>
        </p:txBody>
      </p:sp>
      <p:sp>
        <p:nvSpPr>
          <p:cNvPr id="3" name="TextBox 2"/>
          <p:cNvSpPr txBox="1"/>
          <p:nvPr/>
        </p:nvSpPr>
        <p:spPr>
          <a:xfrm>
            <a:off x="6990660" y="1411200"/>
            <a:ext cx="3982140" cy="2862322"/>
          </a:xfrm>
          <a:prstGeom prst="rect">
            <a:avLst/>
          </a:prstGeom>
          <a:noFill/>
        </p:spPr>
        <p:txBody>
          <a:bodyPr wrap="square" rtlCol="0">
            <a:spAutoFit/>
          </a:bodyPr>
          <a:lstStyle/>
          <a:p>
            <a:pPr algn="just" rtl="1"/>
            <a:r>
              <a:rPr lang="fa-IR" dirty="0">
                <a:cs typeface="B Nazanin" panose="00000400000000000000" pitchFamily="2" charset="-78"/>
              </a:rPr>
              <a:t>یک استارتاپ مجارستانی به نام </a:t>
            </a:r>
            <a:r>
              <a:rPr lang="en-US" dirty="0">
                <a:cs typeface="B Nazanin" panose="00000400000000000000" pitchFamily="2" charset="-78"/>
              </a:rPr>
              <a:t>Leonar3Do (</a:t>
            </a:r>
            <a:r>
              <a:rPr lang="fa-IR" dirty="0">
                <a:cs typeface="B Nazanin" panose="00000400000000000000" pitchFamily="2" charset="-78"/>
              </a:rPr>
              <a:t>بخوانید لئوناردو) امروز از نرم‌افزار شگفت‌انگیر واقعیت مجازی خود برای </a:t>
            </a:r>
            <a:r>
              <a:rPr lang="en-US" dirty="0">
                <a:cs typeface="B Nazanin" panose="00000400000000000000" pitchFamily="2" charset="-78"/>
              </a:rPr>
              <a:t>PC </a:t>
            </a:r>
            <a:r>
              <a:rPr lang="fa-IR" dirty="0">
                <a:cs typeface="B Nazanin" panose="00000400000000000000" pitchFamily="2" charset="-78"/>
              </a:rPr>
              <a:t>و مک پرده برداری کرد. این نرم‌افزار به شما امکان کنترل اشیاء سه بعدی‌ای که درست جلوی صورت شما نمایش داده می‌شوند را می‌دهد. در این سیستم سه سنسور مختلف برروی کامپیوتر نصب می‌شوند و کاربر نیز یک عینک سه بعدی را به چشم می‌زند تا وارد دنیای مجازی شده و کنترل کامپیوتر را به شیوه‌ای اعجاب‌انگیز در دست بگیرد.</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825" y="1411200"/>
            <a:ext cx="6000750" cy="3429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5856501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654318"/>
            <a:ext cx="9404723" cy="994482"/>
          </a:xfrm>
        </p:spPr>
        <p:txBody>
          <a:bodyPr/>
          <a:lstStyle/>
          <a:p>
            <a:pPr algn="r" rtl="1"/>
            <a:r>
              <a:rPr lang="en-US" dirty="0">
                <a:cs typeface="B Nazanin" panose="00000400000000000000" pitchFamily="2" charset="-78"/>
              </a:rPr>
              <a:t>Feelreal</a:t>
            </a:r>
            <a:endParaRPr lang="fa-IR" dirty="0"/>
          </a:p>
        </p:txBody>
      </p:sp>
      <p:sp>
        <p:nvSpPr>
          <p:cNvPr id="3" name="TextBox 2"/>
          <p:cNvSpPr txBox="1"/>
          <p:nvPr/>
        </p:nvSpPr>
        <p:spPr>
          <a:xfrm>
            <a:off x="6990660" y="1411200"/>
            <a:ext cx="3982140" cy="4247317"/>
          </a:xfrm>
          <a:prstGeom prst="rect">
            <a:avLst/>
          </a:prstGeom>
          <a:noFill/>
        </p:spPr>
        <p:txBody>
          <a:bodyPr wrap="square" rtlCol="0">
            <a:spAutoFit/>
          </a:bodyPr>
          <a:lstStyle/>
          <a:p>
            <a:pPr algn="just" rtl="1"/>
            <a:r>
              <a:rPr lang="fa-IR" dirty="0">
                <a:cs typeface="B Nazanin" panose="00000400000000000000" pitchFamily="2" charset="-78"/>
              </a:rPr>
              <a:t>پس از توسعه‌ی هدست‌هایی چون آکیولس ریفت که از طریق بینایی و شنوایی کاربران را به دنیای مجازی می‌برند، حال </a:t>
            </a:r>
            <a:r>
              <a:rPr lang="en-US" dirty="0">
                <a:cs typeface="B Nazanin" panose="00000400000000000000" pitchFamily="2" charset="-78"/>
              </a:rPr>
              <a:t>Feelreal </a:t>
            </a:r>
            <a:r>
              <a:rPr lang="fa-IR" dirty="0">
                <a:cs typeface="B Nazanin" panose="00000400000000000000" pitchFamily="2" charset="-78"/>
              </a:rPr>
              <a:t>حس بویایی را نیز به‌همراه احساس و گرمی و سردی هوا به این مجموعه افزوده است</a:t>
            </a:r>
            <a:r>
              <a:rPr lang="fa-IR" dirty="0" smtClean="0">
                <a:cs typeface="B Nazanin" panose="00000400000000000000" pitchFamily="2" charset="-78"/>
              </a:rPr>
              <a:t>.</a:t>
            </a:r>
          </a:p>
          <a:p>
            <a:pPr algn="just" rtl="1"/>
            <a:r>
              <a:rPr lang="fa-IR" dirty="0">
                <a:cs typeface="B Nazanin" panose="00000400000000000000" pitchFamily="2" charset="-78"/>
              </a:rPr>
              <a:t>درون کارتریج‌های این ماژول جالب توجه، اسانس‌هایی نظیر جنگل، اقیانوس، آتش، چمن، گل و فلز قرار گرفته که می‌توان در صورت اتمام، آن‌ها را شارژ کرد. </a:t>
            </a:r>
            <a:r>
              <a:rPr lang="en-US" dirty="0">
                <a:cs typeface="B Nazanin" panose="00000400000000000000" pitchFamily="2" charset="-78"/>
              </a:rPr>
              <a:t>Feelreal </a:t>
            </a:r>
            <a:r>
              <a:rPr lang="fa-IR" dirty="0">
                <a:cs typeface="B Nazanin" panose="00000400000000000000" pitchFamily="2" charset="-78"/>
              </a:rPr>
              <a:t>ویدئویی را تهیه کرده که با نمایش آن، کاربر را از محیط‌های مختلف عبور می‌دهد و نسبت به موقعیت محیط مورد نظر، بوهای مختلفی را منتشر کرده و همچنین به تناسب محیط، هوا را گرم یا سرد می‌کند. </a:t>
            </a:r>
            <a:endParaRPr lang="fa-IR" dirty="0" smtClean="0">
              <a:cs typeface="B Nazanin" panose="00000400000000000000" pitchFamily="2" charset="-78"/>
            </a:endParaRPr>
          </a:p>
          <a:p>
            <a:pPr algn="just" rtl="1"/>
            <a:r>
              <a:rPr lang="en-US" dirty="0" smtClean="0">
                <a:cs typeface="B Nazanin" panose="00000400000000000000" pitchFamily="2" charset="-78"/>
              </a:rPr>
              <a:t>Feelreal</a:t>
            </a:r>
            <a:r>
              <a:rPr lang="fa-IR" dirty="0" smtClean="0">
                <a:cs typeface="B Nazanin" panose="00000400000000000000" pitchFamily="2" charset="-78"/>
              </a:rPr>
              <a:t> این </a:t>
            </a:r>
            <a:r>
              <a:rPr lang="fa-IR" dirty="0">
                <a:cs typeface="B Nazanin" panose="00000400000000000000" pitchFamily="2" charset="-78"/>
              </a:rPr>
              <a:t>گجت را در کنفرانس توسعه‌دهندگان بازی به نمایش درآورده است</a:t>
            </a:r>
            <a:r>
              <a:rPr lang="fa-IR" dirty="0" smtClean="0">
                <a:cs typeface="B Nazanin" panose="00000400000000000000" pitchFamily="2" charset="-78"/>
              </a:rPr>
              <a:t>.		</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25" y="1411200"/>
            <a:ext cx="6295875" cy="41972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47254630"/>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369401"/>
            <a:ext cx="8825658" cy="1281000"/>
          </a:xfrm>
        </p:spPr>
        <p:txBody>
          <a:bodyPr/>
          <a:lstStyle/>
          <a:p>
            <a:pPr algn="ctr"/>
            <a:r>
              <a:rPr lang="fa-IR" sz="4800" dirty="0" smtClean="0">
                <a:cs typeface="B Titr" panose="00000700000000000000" pitchFamily="2" charset="-78"/>
              </a:rPr>
              <a:t>فصل </a:t>
            </a:r>
            <a:r>
              <a:rPr lang="fa-IR" sz="4800" dirty="0" smtClean="0">
                <a:cs typeface="B Titr" panose="00000700000000000000" pitchFamily="2" charset="-78"/>
              </a:rPr>
              <a:t>چهارم– بسترهای نرم افزاری</a:t>
            </a:r>
            <a:endParaRPr lang="en-US" sz="48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71670343"/>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742318"/>
            <a:ext cx="9404723" cy="1400530"/>
          </a:xfrm>
        </p:spPr>
        <p:txBody>
          <a:bodyPr/>
          <a:lstStyle/>
          <a:p>
            <a:pPr algn="ctr"/>
            <a:r>
              <a:rPr lang="fa-IR" dirty="0" smtClean="0">
                <a:cs typeface="B Titr" panose="00000700000000000000" pitchFamily="2" charset="-78"/>
              </a:rPr>
              <a:t>پلتفرم های پخش</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1805583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51400"/>
          </a:xfrm>
        </p:spPr>
        <p:txBody>
          <a:bodyPr/>
          <a:lstStyle/>
          <a:p>
            <a:pPr algn="r" rtl="1"/>
            <a:r>
              <a:rPr lang="en-US" dirty="0" smtClean="0">
                <a:cs typeface="B Titr" panose="00000700000000000000" pitchFamily="2" charset="-78"/>
              </a:rPr>
              <a:t>Windows</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989" y="1858518"/>
            <a:ext cx="5487611" cy="3352017"/>
          </a:xfrm>
        </p:spPr>
      </p:pic>
      <p:sp>
        <p:nvSpPr>
          <p:cNvPr id="5" name="Content Placeholder 2"/>
          <p:cNvSpPr txBox="1">
            <a:spLocks/>
          </p:cNvSpPr>
          <p:nvPr/>
        </p:nvSpPr>
        <p:spPr>
          <a:xfrm>
            <a:off x="6120000" y="1304118"/>
            <a:ext cx="4831200" cy="49958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gn="just" rtl="1">
              <a:buFont typeface="Wingdings 3" charset="2"/>
              <a:buNone/>
            </a:pPr>
            <a:r>
              <a:rPr lang="fa-IR" dirty="0" smtClean="0">
                <a:cs typeface="B Nazanin" panose="00000400000000000000" pitchFamily="2" charset="-78"/>
              </a:rPr>
              <a:t>پس از معرفی پلتفرم آکیولس زیر نظر فیس بوک و معرفی محصول </a:t>
            </a:r>
            <a:r>
              <a:rPr lang="en-US" dirty="0" smtClean="0">
                <a:cs typeface="B Nazanin" panose="00000400000000000000" pitchFamily="2" charset="-78"/>
              </a:rPr>
              <a:t>Steam VR</a:t>
            </a:r>
            <a:r>
              <a:rPr lang="fa-IR" dirty="0" smtClean="0">
                <a:cs typeface="B Nazanin" panose="00000400000000000000" pitchFamily="2" charset="-78"/>
              </a:rPr>
              <a:t> با همکاری </a:t>
            </a:r>
            <a:r>
              <a:rPr lang="en-US" dirty="0" smtClean="0">
                <a:cs typeface="B Nazanin" panose="00000400000000000000" pitchFamily="2" charset="-78"/>
              </a:rPr>
              <a:t>HTC</a:t>
            </a:r>
            <a:r>
              <a:rPr lang="fa-IR" dirty="0" smtClean="0">
                <a:cs typeface="B Nazanin" panose="00000400000000000000" pitchFamily="2" charset="-78"/>
              </a:rPr>
              <a:t> و </a:t>
            </a:r>
            <a:r>
              <a:rPr lang="en-US" dirty="0" smtClean="0">
                <a:cs typeface="B Nazanin" panose="00000400000000000000" pitchFamily="2" charset="-78"/>
              </a:rPr>
              <a:t>Valve</a:t>
            </a:r>
            <a:r>
              <a:rPr lang="fa-IR" dirty="0">
                <a:cs typeface="B Nazanin" panose="00000400000000000000" pitchFamily="2" charset="-78"/>
              </a:rPr>
              <a:t> </a:t>
            </a:r>
            <a:r>
              <a:rPr lang="fa-IR" dirty="0" smtClean="0">
                <a:cs typeface="B Nazanin" panose="00000400000000000000" pitchFamily="2" charset="-78"/>
              </a:rPr>
              <a:t>مایکروسافت نیز در آپدیت ویندوز 10 پلتفرم </a:t>
            </a:r>
            <a:r>
              <a:rPr lang="en-US" dirty="0" smtClean="0">
                <a:cs typeface="B Nazanin" panose="00000400000000000000" pitchFamily="2" charset="-78"/>
              </a:rPr>
              <a:t>VR</a:t>
            </a:r>
            <a:r>
              <a:rPr lang="fa-IR" dirty="0" smtClean="0">
                <a:cs typeface="B Nazanin" panose="00000400000000000000" pitchFamily="2" charset="-78"/>
              </a:rPr>
              <a:t> خود را رونمایی کرد و به این صورت هدست هایی با همکاری شرکت های </a:t>
            </a:r>
            <a:r>
              <a:rPr lang="en-US" dirty="0" smtClean="0">
                <a:cs typeface="B Nazanin" panose="00000400000000000000" pitchFamily="2" charset="-78"/>
              </a:rPr>
              <a:t>Lenovo , Acer</a:t>
            </a:r>
            <a:r>
              <a:rPr lang="fa-IR" dirty="0" smtClean="0">
                <a:cs typeface="B Nazanin" panose="00000400000000000000" pitchFamily="2" charset="-78"/>
              </a:rPr>
              <a:t> و </a:t>
            </a:r>
            <a:r>
              <a:rPr lang="en-US" dirty="0" smtClean="0">
                <a:cs typeface="B Nazanin" panose="00000400000000000000" pitchFamily="2" charset="-78"/>
              </a:rPr>
              <a:t>Dell</a:t>
            </a:r>
            <a:r>
              <a:rPr lang="fa-IR" dirty="0" smtClean="0">
                <a:cs typeface="B Nazanin" panose="00000400000000000000" pitchFamily="2" charset="-78"/>
              </a:rPr>
              <a:t> برای این محصول تولید شده است که قیمی حدود 300 تا 400 دلار دارند.</a:t>
            </a:r>
          </a:p>
          <a:p>
            <a:pPr marL="0" indent="0" algn="just" rtl="1">
              <a:buFont typeface="Wingdings 3" charset="2"/>
              <a:buNone/>
            </a:pPr>
            <a:endParaRPr lang="fa-IR" dirty="0" smtClean="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04229472"/>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Cardboard</a:t>
            </a:r>
            <a:endParaRPr lang="en-US" dirty="0">
              <a:cs typeface="B Titr" panose="00000700000000000000" pitchFamily="2" charset="-78"/>
            </a:endParaRPr>
          </a:p>
        </p:txBody>
      </p:sp>
      <p:sp>
        <p:nvSpPr>
          <p:cNvPr id="3" name="Content Placeholder 2"/>
          <p:cNvSpPr>
            <a:spLocks noGrp="1"/>
          </p:cNvSpPr>
          <p:nvPr>
            <p:ph idx="1"/>
          </p:nvPr>
        </p:nvSpPr>
        <p:spPr>
          <a:xfrm>
            <a:off x="5598689" y="1304118"/>
            <a:ext cx="4452145" cy="2216682"/>
          </a:xfrm>
        </p:spPr>
        <p:txBody>
          <a:bodyPr>
            <a:normAutofit/>
          </a:bodyPr>
          <a:lstStyle/>
          <a:p>
            <a:pPr marL="0" indent="0" algn="just" rtl="1">
              <a:buNone/>
            </a:pPr>
            <a:r>
              <a:rPr lang="fa-IR" dirty="0">
                <a:cs typeface="B Nazanin" panose="00000400000000000000" pitchFamily="2" charset="-78"/>
              </a:rPr>
              <a:t>گوگل در کنفرانس </a:t>
            </a:r>
            <a:r>
              <a:rPr lang="en-US" dirty="0">
                <a:cs typeface="B Nazanin" panose="00000400000000000000" pitchFamily="2" charset="-78"/>
              </a:rPr>
              <a:t>I/O </a:t>
            </a:r>
            <a:r>
              <a:rPr lang="en-US" dirty="0" smtClean="0">
                <a:cs typeface="B Nazanin" panose="00000400000000000000" pitchFamily="2" charset="-78"/>
              </a:rPr>
              <a:t>2015</a:t>
            </a:r>
            <a:r>
              <a:rPr lang="fa-IR" dirty="0" smtClean="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نسخه‌ی جدید هدست واقعیت مجازی </a:t>
            </a:r>
            <a:r>
              <a:rPr lang="en-US" dirty="0">
                <a:cs typeface="B Nazanin" panose="00000400000000000000" pitchFamily="2" charset="-78"/>
              </a:rPr>
              <a:t>Cardboard </a:t>
            </a:r>
            <a:r>
              <a:rPr lang="fa-IR" dirty="0">
                <a:cs typeface="B Nazanin" panose="00000400000000000000" pitchFamily="2" charset="-78"/>
              </a:rPr>
              <a:t>را معرفی کرد. آخرین نسخه‌ی این هدست از گوشی‌های هوشمند بزرگ تا ۶ اینچ پشتیبانی کرده و دکمه‌های مغناطیسی در آن حذف شده است. علاوه بر این گوگل اپلیکیشن آی‌اواس </a:t>
            </a:r>
            <a:r>
              <a:rPr lang="en-US" dirty="0" smtClean="0">
                <a:cs typeface="B Nazanin" panose="00000400000000000000" pitchFamily="2" charset="-78"/>
              </a:rPr>
              <a:t>Cardboard</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را نیز عرضه </a:t>
            </a:r>
            <a:r>
              <a:rPr lang="fa-IR" dirty="0" smtClean="0">
                <a:cs typeface="B Nazanin" panose="00000400000000000000" pitchFamily="2" charset="-78"/>
              </a:rPr>
              <a:t>کرده است.</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472" y="1426425"/>
            <a:ext cx="4572000" cy="40195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81179194"/>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Daydream</a:t>
            </a:r>
            <a:endParaRPr lang="en-US" dirty="0">
              <a:cs typeface="B Titr" panose="00000700000000000000" pitchFamily="2" charset="-78"/>
            </a:endParaRPr>
          </a:p>
        </p:txBody>
      </p:sp>
      <p:sp>
        <p:nvSpPr>
          <p:cNvPr id="3" name="Content Placeholder 2"/>
          <p:cNvSpPr>
            <a:spLocks noGrp="1"/>
          </p:cNvSpPr>
          <p:nvPr>
            <p:ph idx="1"/>
          </p:nvPr>
        </p:nvSpPr>
        <p:spPr>
          <a:xfrm>
            <a:off x="5774400" y="1282518"/>
            <a:ext cx="5313234" cy="4945482"/>
          </a:xfrm>
        </p:spPr>
        <p:txBody>
          <a:bodyPr>
            <a:normAutofit/>
          </a:bodyPr>
          <a:lstStyle/>
          <a:p>
            <a:pPr marL="0" indent="0" algn="just" rtl="1">
              <a:buNone/>
            </a:pPr>
            <a:r>
              <a:rPr lang="fa-IR" dirty="0">
                <a:cs typeface="B Nazanin" panose="00000400000000000000" pitchFamily="2" charset="-78"/>
              </a:rPr>
              <a:t>گوگل با معرفی پلت‌فرم واقعیت مجازی </a:t>
            </a:r>
            <a:r>
              <a:rPr lang="en-US" dirty="0">
                <a:cs typeface="B Nazanin" panose="00000400000000000000" pitchFamily="2" charset="-78"/>
              </a:rPr>
              <a:t>Day‌Dream، </a:t>
            </a:r>
            <a:r>
              <a:rPr lang="fa-IR" dirty="0">
                <a:cs typeface="B Nazanin" panose="00000400000000000000" pitchFamily="2" charset="-78"/>
              </a:rPr>
              <a:t>چشم‌اندازی از آینده واقعیت مجازی بر اساس گوشی‌های هوشمند را به اشتراک گذاشت. به جای وصل‌کردن کاربران واقعیت مجازی به یک گوشی هوشمند، پلت‌فرم </a:t>
            </a:r>
            <a:r>
              <a:rPr lang="en-US" dirty="0">
                <a:cs typeface="B Nazanin" panose="00000400000000000000" pitchFamily="2" charset="-78"/>
              </a:rPr>
              <a:t>Day‌Dream </a:t>
            </a:r>
            <a:r>
              <a:rPr lang="fa-IR" dirty="0">
                <a:cs typeface="B Nazanin" panose="00000400000000000000" pitchFamily="2" charset="-78"/>
              </a:rPr>
              <a:t>یک تلاش برای توسعه واقعیت مجازی است که سخت‌افزار گوشی‌های هوشمند، بهینه‌سازی‌های پلت‌فرمی، کنترلر‌های با تأخیر کم و سخت‌افزار بصری نسل جدید را با یکدیگر همراه می‌کند تا تجربه‌ای از واقعیت مجازی را در اختیار کاربران بگذارد که بیش از اینکه شبیه یک پروژه علمی باشد، یک تلاش تبلیغاتی نظم‌داده شده است. امروز گوگل نقشه‌های خود در زمینه </a:t>
            </a:r>
            <a:r>
              <a:rPr lang="en-US" dirty="0" smtClean="0">
                <a:cs typeface="B Nazanin" panose="00000400000000000000" pitchFamily="2" charset="-78"/>
              </a:rPr>
              <a:t>Day‌Dream</a:t>
            </a:r>
            <a:r>
              <a:rPr lang="fa-IR" dirty="0" smtClean="0">
                <a:cs typeface="B Nazanin" panose="00000400000000000000" pitchFamily="2" charset="-78"/>
              </a:rPr>
              <a:t> را </a:t>
            </a:r>
            <a:r>
              <a:rPr lang="fa-IR" dirty="0">
                <a:cs typeface="B Nazanin" panose="00000400000000000000" pitchFamily="2" charset="-78"/>
              </a:rPr>
              <a:t>توسعه داد و قرار است سخت‌افزار‌های مرتبط با این پلت‌فرم را عرضه کند</a:t>
            </a:r>
            <a:r>
              <a:rPr lang="fa-IR" dirty="0" smtClean="0">
                <a:cs typeface="B Nazanin" panose="00000400000000000000" pitchFamily="2" charset="-78"/>
              </a:rPr>
              <a:t>.</a:t>
            </a:r>
          </a:p>
          <a:p>
            <a:pPr marL="0" indent="0" algn="just" rtl="1">
              <a:buNone/>
            </a:pPr>
            <a:r>
              <a:rPr lang="fa-IR" dirty="0" smtClean="0">
                <a:cs typeface="B Nazanin" panose="00000400000000000000" pitchFamily="2" charset="-78"/>
              </a:rPr>
              <a:t>این پلتفرم ویژه اندروید نوقا و نسخه های بعد از آن توسعه داده شده است.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200" y="1216800"/>
            <a:ext cx="5308800" cy="39816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3361022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742318"/>
            <a:ext cx="9404723" cy="1400530"/>
          </a:xfrm>
        </p:spPr>
        <p:txBody>
          <a:bodyPr/>
          <a:lstStyle/>
          <a:p>
            <a:pPr algn="ctr"/>
            <a:r>
              <a:rPr lang="fa-IR" dirty="0" smtClean="0">
                <a:cs typeface="B Titr" panose="00000700000000000000" pitchFamily="2" charset="-78"/>
              </a:rPr>
              <a:t>نرم افزار های پخش</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508026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369401"/>
            <a:ext cx="8825658" cy="1281000"/>
          </a:xfrm>
        </p:spPr>
        <p:txBody>
          <a:bodyPr/>
          <a:lstStyle/>
          <a:p>
            <a:pPr algn="ctr"/>
            <a:r>
              <a:rPr lang="fa-IR" sz="4800" dirty="0" smtClean="0">
                <a:cs typeface="B Titr" panose="00000700000000000000" pitchFamily="2" charset="-78"/>
              </a:rPr>
              <a:t>فصل </a:t>
            </a:r>
            <a:r>
              <a:rPr lang="fa-IR" sz="4800" dirty="0" smtClean="0">
                <a:cs typeface="B Titr" panose="00000700000000000000" pitchFamily="2" charset="-78"/>
              </a:rPr>
              <a:t>سوم– سخت افزار تولید</a:t>
            </a:r>
            <a:endParaRPr lang="en-US" sz="48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46417593"/>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742318"/>
            <a:ext cx="9404723" cy="1400530"/>
          </a:xfrm>
        </p:spPr>
        <p:txBody>
          <a:bodyPr/>
          <a:lstStyle/>
          <a:p>
            <a:pPr algn="ctr"/>
            <a:r>
              <a:rPr lang="en-US" dirty="0" smtClean="0">
                <a:cs typeface="B Titr" panose="00000700000000000000" pitchFamily="2" charset="-78"/>
              </a:rPr>
              <a:t>PC</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67135971"/>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Kolor</a:t>
            </a:r>
            <a:r>
              <a:rPr lang="en-US" dirty="0"/>
              <a:t> Eyes (</a:t>
            </a:r>
            <a:r>
              <a:rPr lang="en-US" dirty="0" err="1"/>
              <a:t>Gopro</a:t>
            </a:r>
            <a:r>
              <a:rPr lang="en-US" dirty="0"/>
              <a:t> VR Player)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074" y="1759744"/>
            <a:ext cx="6324166" cy="3321070"/>
          </a:xfrm>
        </p:spPr>
      </p:pic>
      <p:sp>
        <p:nvSpPr>
          <p:cNvPr id="5" name="TextBox 4"/>
          <p:cNvSpPr txBox="1"/>
          <p:nvPr/>
        </p:nvSpPr>
        <p:spPr>
          <a:xfrm>
            <a:off x="6793706" y="1664494"/>
            <a:ext cx="4214813" cy="3416320"/>
          </a:xfrm>
          <a:prstGeom prst="rect">
            <a:avLst/>
          </a:prstGeom>
          <a:noFill/>
        </p:spPr>
        <p:txBody>
          <a:bodyPr wrap="square" rtlCol="0">
            <a:spAutoFit/>
          </a:bodyPr>
          <a:lstStyle/>
          <a:p>
            <a:r>
              <a:rPr lang="en-US" dirty="0"/>
              <a:t>As what most VR player users know, this VR video player is just a free 360 degree player for Android, IOS, MAC, WINDOWS as well as HTML5. The good thing about this is that, it actually lets the users interact and play with 360 degree videos on their PC. Aside from watching VR movies, you can also watch movies online through connecting only your android and IOS device with your VR headset.</a:t>
            </a:r>
          </a:p>
        </p:txBody>
      </p:sp>
      <p:sp>
        <p:nvSpPr>
          <p:cNvPr id="6" name="TextBox 5"/>
          <p:cNvSpPr txBox="1"/>
          <p:nvPr/>
        </p:nvSpPr>
        <p:spPr>
          <a:xfrm>
            <a:off x="507207" y="5243512"/>
            <a:ext cx="6757987" cy="369332"/>
          </a:xfrm>
          <a:prstGeom prst="rect">
            <a:avLst/>
          </a:prstGeom>
          <a:noFill/>
        </p:spPr>
        <p:txBody>
          <a:bodyPr wrap="square" rtlCol="0">
            <a:spAutoFit/>
          </a:bodyPr>
          <a:lstStyle/>
          <a:p>
            <a:pPr algn="ctr"/>
            <a:r>
              <a:rPr lang="en-US" dirty="0"/>
              <a:t>http://www.kolor.com/kolor-eyes/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89428856"/>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View Rift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7674" y="1728301"/>
            <a:ext cx="6275297" cy="3200888"/>
          </a:xfrm>
        </p:spPr>
      </p:pic>
      <p:sp>
        <p:nvSpPr>
          <p:cNvPr id="6" name="TextBox 5"/>
          <p:cNvSpPr txBox="1"/>
          <p:nvPr/>
        </p:nvSpPr>
        <p:spPr>
          <a:xfrm>
            <a:off x="6793706" y="1664494"/>
            <a:ext cx="4214813" cy="3416320"/>
          </a:xfrm>
          <a:prstGeom prst="rect">
            <a:avLst/>
          </a:prstGeom>
          <a:noFill/>
        </p:spPr>
        <p:txBody>
          <a:bodyPr wrap="square" rtlCol="0">
            <a:spAutoFit/>
          </a:bodyPr>
          <a:lstStyle/>
          <a:p>
            <a:r>
              <a:rPr lang="en-US" dirty="0"/>
              <a:t>As what most VR player users know, this VR video player is just a free 360 degree player for Android, IOS, MAC, WINDOWS as well as HTML5. The good thing about this is that, it actually lets the users interact and play with 360 degree videos on their PC. Aside from watching VR movies, you can also watch movies online through connecting only your android and IOS device with your VR headset.</a:t>
            </a:r>
          </a:p>
        </p:txBody>
      </p:sp>
      <p:sp>
        <p:nvSpPr>
          <p:cNvPr id="8" name="Rectangle 7"/>
          <p:cNvSpPr/>
          <p:nvPr/>
        </p:nvSpPr>
        <p:spPr>
          <a:xfrm>
            <a:off x="2144840" y="5330309"/>
            <a:ext cx="3716082" cy="369332"/>
          </a:xfrm>
          <a:prstGeom prst="rect">
            <a:avLst/>
          </a:prstGeom>
        </p:spPr>
        <p:txBody>
          <a:bodyPr wrap="none">
            <a:spAutoFit/>
          </a:bodyPr>
          <a:lstStyle/>
          <a:p>
            <a:r>
              <a:rPr lang="en-US" dirty="0"/>
              <a:t>https://vrplayer.codeplex.com/</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2754581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Cinema 360 Oculus Player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7569" y="1853248"/>
            <a:ext cx="5406469" cy="3218815"/>
          </a:xfrm>
        </p:spPr>
      </p:pic>
      <p:sp>
        <p:nvSpPr>
          <p:cNvPr id="5" name="Rectangle 4"/>
          <p:cNvSpPr/>
          <p:nvPr/>
        </p:nvSpPr>
        <p:spPr>
          <a:xfrm>
            <a:off x="5634038" y="1740934"/>
            <a:ext cx="6096000" cy="3416320"/>
          </a:xfrm>
          <a:prstGeom prst="rect">
            <a:avLst/>
          </a:prstGeom>
        </p:spPr>
        <p:txBody>
          <a:bodyPr>
            <a:spAutoFit/>
          </a:bodyPr>
          <a:lstStyle/>
          <a:p>
            <a:r>
              <a:rPr lang="en-US" dirty="0"/>
              <a:t>Characteristically, it is a high quality yet free VR video player that actually allows users to experience optimized live action videos either on Mac and Windows. What makes this VR player more interesting is that once you put your VR headset, you can then now immerse yourself in non- linear narratives and soundscapes using this best VR video player. In addition, it can also operate on Android, IOS, MAC OS as well as on Windows 10/8/7. Plus, it can be used for viewing a VR Video on web, making it more interesting to use. At a very cheap price, you will for sure have it.</a:t>
            </a:r>
          </a:p>
        </p:txBody>
      </p:sp>
      <p:sp>
        <p:nvSpPr>
          <p:cNvPr id="6" name="Rectangle 5"/>
          <p:cNvSpPr/>
          <p:nvPr/>
        </p:nvSpPr>
        <p:spPr>
          <a:xfrm>
            <a:off x="147636" y="5282269"/>
            <a:ext cx="7967663" cy="369332"/>
          </a:xfrm>
          <a:prstGeom prst="rect">
            <a:avLst/>
          </a:prstGeom>
        </p:spPr>
        <p:txBody>
          <a:bodyPr wrap="square">
            <a:spAutoFit/>
          </a:bodyPr>
          <a:lstStyle/>
          <a:p>
            <a:r>
              <a:rPr lang="en-US" dirty="0"/>
              <a:t>http://total-cinema-360-oculus-player.software.informer.com/3.1/</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1762668"/>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RiftMax</a:t>
            </a:r>
            <a:endParaRPr lang="en-US" dirty="0"/>
          </a:p>
        </p:txBody>
      </p:sp>
      <p:sp>
        <p:nvSpPr>
          <p:cNvPr id="6" name="Rectangle 5"/>
          <p:cNvSpPr/>
          <p:nvPr/>
        </p:nvSpPr>
        <p:spPr>
          <a:xfrm>
            <a:off x="646111" y="6075226"/>
            <a:ext cx="7967663" cy="369332"/>
          </a:xfrm>
          <a:prstGeom prst="rect">
            <a:avLst/>
          </a:prstGeom>
        </p:spPr>
        <p:txBody>
          <a:bodyPr wrap="square">
            <a:spAutoFit/>
          </a:bodyPr>
          <a:lstStyle/>
          <a:p>
            <a:r>
              <a:rPr lang="en-US" dirty="0"/>
              <a:t>https://www.wearvr.com/apps/riftmax-theater</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2842" y="1531503"/>
            <a:ext cx="7004789" cy="4195762"/>
          </a:xfrm>
        </p:spPr>
      </p:pic>
      <p:sp>
        <p:nvSpPr>
          <p:cNvPr id="8" name="Rectangle 7"/>
          <p:cNvSpPr/>
          <p:nvPr/>
        </p:nvSpPr>
        <p:spPr>
          <a:xfrm>
            <a:off x="7393780" y="1740934"/>
            <a:ext cx="4336257" cy="2862322"/>
          </a:xfrm>
          <a:prstGeom prst="rect">
            <a:avLst/>
          </a:prstGeom>
        </p:spPr>
        <p:txBody>
          <a:bodyPr wrap="square">
            <a:spAutoFit/>
          </a:bodyPr>
          <a:lstStyle/>
          <a:p>
            <a:pPr algn="l"/>
            <a:r>
              <a:rPr lang="en-US" dirty="0" err="1"/>
              <a:t>RiftMax</a:t>
            </a:r>
            <a:r>
              <a:rPr lang="en-US" dirty="0"/>
              <a:t> is actually more than a VR video player, in which it can play 360° videos. With this, you are allowed to interact with your friends like participating in a party or share movie with them even they are in a far distance or miles away. Aside from that, </a:t>
            </a:r>
            <a:r>
              <a:rPr lang="en-US" dirty="0" err="1"/>
              <a:t>RiftMax</a:t>
            </a:r>
            <a:r>
              <a:rPr lang="en-US" dirty="0"/>
              <a:t> also enhances video with good effects that come out of the screen.</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47645285"/>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LiveViewRift</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367" y="2466976"/>
            <a:ext cx="6276183" cy="3092492"/>
          </a:xfrm>
        </p:spPr>
      </p:pic>
      <p:sp>
        <p:nvSpPr>
          <p:cNvPr id="5" name="Rectangle 4"/>
          <p:cNvSpPr/>
          <p:nvPr/>
        </p:nvSpPr>
        <p:spPr>
          <a:xfrm>
            <a:off x="6779417" y="1398034"/>
            <a:ext cx="4336257" cy="4801314"/>
          </a:xfrm>
          <a:prstGeom prst="rect">
            <a:avLst/>
          </a:prstGeom>
        </p:spPr>
        <p:txBody>
          <a:bodyPr wrap="square">
            <a:spAutoFit/>
          </a:bodyPr>
          <a:lstStyle/>
          <a:p>
            <a:r>
              <a:rPr lang="en-US" dirty="0" smtClean="0"/>
              <a:t>T</a:t>
            </a:r>
            <a:r>
              <a:rPr lang="en-US" dirty="0"/>
              <a:t>his top least of VR video player is actually one of the most known VR video players that is highly recognized and considered by many numbers of VR viewers. This is because of its field of view correction functions and powerful distortion which allow you to enjoy media even your eyes are there in the camera. In addition, the view pitch, field of view and various mapping functions of this this VR player is configurable. As a matter of fact, you can download it free this for Mac and windows so far, but not in a media player for windows 10 at this time.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52129132"/>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4717" y="2960174"/>
            <a:ext cx="9404723" cy="868876"/>
          </a:xfrm>
        </p:spPr>
        <p:txBody>
          <a:bodyPr/>
          <a:lstStyle/>
          <a:p>
            <a:pPr algn="ctr"/>
            <a:r>
              <a:rPr lang="en-US" dirty="0" smtClean="0"/>
              <a:t>Android</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32758160"/>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VR </a:t>
            </a:r>
            <a:r>
              <a:rPr lang="en-US" dirty="0" smtClean="0"/>
              <a:t>Player Pro</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6720" y="2119312"/>
            <a:ext cx="4919662" cy="2753424"/>
          </a:xfrm>
        </p:spPr>
      </p:pic>
      <p:sp>
        <p:nvSpPr>
          <p:cNvPr id="3" name="Rectangle 2"/>
          <p:cNvSpPr/>
          <p:nvPr/>
        </p:nvSpPr>
        <p:spPr>
          <a:xfrm>
            <a:off x="5634037" y="2119312"/>
            <a:ext cx="6096000" cy="2585323"/>
          </a:xfrm>
          <a:prstGeom prst="rect">
            <a:avLst/>
          </a:prstGeom>
        </p:spPr>
        <p:txBody>
          <a:bodyPr>
            <a:spAutoFit/>
          </a:bodyPr>
          <a:lstStyle/>
          <a:p>
            <a:r>
              <a:rPr lang="en-US" dirty="0"/>
              <a:t>VR Player lets you have the realistic experience through the VR movies. This free to use 3D video player is perfect to put the users in action. This VR video player can effectively play the 2D, 3D Top-Bottom, 3D SBS videos on your smartphone. If you are interested in having the experience of theatre with your smartphone, then you must install the VR Player in it. Here are some of the main features of this VR player.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0122495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VR Gesture Player</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9569" y="2264927"/>
            <a:ext cx="5469731" cy="3070107"/>
          </a:xfrm>
        </p:spPr>
      </p:pic>
      <p:sp>
        <p:nvSpPr>
          <p:cNvPr id="6" name="Rectangle 5"/>
          <p:cNvSpPr/>
          <p:nvPr/>
        </p:nvSpPr>
        <p:spPr>
          <a:xfrm>
            <a:off x="5962650" y="2264927"/>
            <a:ext cx="6096000" cy="2585323"/>
          </a:xfrm>
          <a:prstGeom prst="rect">
            <a:avLst/>
          </a:prstGeom>
        </p:spPr>
        <p:txBody>
          <a:bodyPr>
            <a:spAutoFit/>
          </a:bodyPr>
          <a:lstStyle/>
          <a:p>
            <a:r>
              <a:rPr lang="en-US" dirty="0"/>
              <a:t>If you are interested in having the realistic experience through 3D videos then you must try VR Gesture Player. The most amazing feature of the app is that the inputs are made through hand gestures. The touch-less control of this app lets the users to jump into the world of virtual reality. The hand gestures are recognized by the back camera and these gestures are used to control the app. So, the users are not required to make the menu selections.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3419323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VRTV Player Free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550" y="1707357"/>
            <a:ext cx="5416240" cy="3036093"/>
          </a:xfrm>
        </p:spPr>
      </p:pic>
      <p:sp>
        <p:nvSpPr>
          <p:cNvPr id="7" name="Rectangle 6"/>
          <p:cNvSpPr/>
          <p:nvPr/>
        </p:nvSpPr>
        <p:spPr>
          <a:xfrm>
            <a:off x="5834062" y="1678783"/>
            <a:ext cx="6096000" cy="3416320"/>
          </a:xfrm>
          <a:prstGeom prst="rect">
            <a:avLst/>
          </a:prstGeom>
        </p:spPr>
        <p:txBody>
          <a:bodyPr>
            <a:spAutoFit/>
          </a:bodyPr>
          <a:lstStyle/>
          <a:p>
            <a:r>
              <a:rPr lang="en-US" dirty="0"/>
              <a:t>Though similar to the VR player, but VRTV offers the modest user interface. This interface do just wonders when it comes to smooth playbacks. This player app features all the projection types like dome, cube, and more that are required to play the VR videos. Fish Eye is the best feature of this player which lets the users to split the videos in such a way that there is no strain on your eyes. Only you need to ensure that it is adjusted properly between the </a:t>
            </a:r>
            <a:r>
              <a:rPr lang="en-US" dirty="0" err="1"/>
              <a:t>pupilary</a:t>
            </a:r>
            <a:r>
              <a:rPr lang="en-US" dirty="0"/>
              <a:t> lenses and the VR headset. As the name depicts, the 3D VR video player is also free to download.</a:t>
            </a:r>
          </a:p>
          <a:p>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40852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42" y="2888737"/>
            <a:ext cx="9404723" cy="1400530"/>
          </a:xfrm>
        </p:spPr>
        <p:txBody>
          <a:bodyPr/>
          <a:lstStyle/>
          <a:p>
            <a:pPr algn="ctr"/>
            <a:r>
              <a:rPr lang="fa-IR" dirty="0" smtClean="0">
                <a:cs typeface="B Titr" panose="00000700000000000000" pitchFamily="2" charset="-78"/>
              </a:rPr>
              <a:t>سخت افزار ها</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56477584"/>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AAA VR Cinema App for Android</a:t>
            </a:r>
          </a:p>
        </p:txBody>
      </p:sp>
      <p:sp>
        <p:nvSpPr>
          <p:cNvPr id="7" name="Rectangle 6"/>
          <p:cNvSpPr/>
          <p:nvPr/>
        </p:nvSpPr>
        <p:spPr>
          <a:xfrm>
            <a:off x="5834062" y="1678783"/>
            <a:ext cx="6096000" cy="369332"/>
          </a:xfrm>
          <a:prstGeom prst="rect">
            <a:avLst/>
          </a:prstGeom>
        </p:spPr>
        <p:txBody>
          <a:bodyPr>
            <a:spAutoFit/>
          </a:bodyPr>
          <a:lstStyle/>
          <a:p>
            <a:endParaRPr lang="en-US" dirty="0"/>
          </a:p>
        </p:txBody>
      </p:sp>
      <p:sp>
        <p:nvSpPr>
          <p:cNvPr id="3" name="Rectangle 2"/>
          <p:cNvSpPr/>
          <p:nvPr/>
        </p:nvSpPr>
        <p:spPr>
          <a:xfrm>
            <a:off x="6607970" y="1786650"/>
            <a:ext cx="5322092" cy="2862322"/>
          </a:xfrm>
          <a:prstGeom prst="rect">
            <a:avLst/>
          </a:prstGeom>
        </p:spPr>
        <p:txBody>
          <a:bodyPr wrap="square">
            <a:spAutoFit/>
          </a:bodyPr>
          <a:lstStyle/>
          <a:p>
            <a:pPr algn="just"/>
            <a:r>
              <a:rPr lang="en-US" dirty="0">
                <a:latin typeface="markpro"/>
              </a:rPr>
              <a:t>Another free but great solution for android users is AAA VR Cinema. The wide range of play options lets the users enjoy the VR videos to great level. Though all its features are good, but the one that is most appreciated by the users is head tracking system. This great technology lets the player track your head’s drift movements. Thus, the users can easily watch the VR videos without any need of Gyro sensor. Let us tell you some wonderful features of this amazing app.</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169" y="1771649"/>
            <a:ext cx="6238875" cy="2600325"/>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38078660"/>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Homido</a:t>
            </a:r>
            <a:r>
              <a:rPr lang="en-US" dirty="0"/>
              <a:t> 360 VR player</a:t>
            </a:r>
          </a:p>
        </p:txBody>
      </p:sp>
      <p:sp>
        <p:nvSpPr>
          <p:cNvPr id="7" name="Rectangle 6"/>
          <p:cNvSpPr/>
          <p:nvPr/>
        </p:nvSpPr>
        <p:spPr>
          <a:xfrm>
            <a:off x="5834062" y="1678783"/>
            <a:ext cx="6096000" cy="369332"/>
          </a:xfrm>
          <a:prstGeom prst="rect">
            <a:avLst/>
          </a:prstGeom>
        </p:spPr>
        <p:txBody>
          <a:bodyPr>
            <a:spAutoFit/>
          </a:bodyPr>
          <a:lstStyle/>
          <a:p>
            <a:endParaRPr lang="en-US" dirty="0"/>
          </a:p>
        </p:txBody>
      </p:sp>
      <p:sp>
        <p:nvSpPr>
          <p:cNvPr id="3" name="Rectangle 2"/>
          <p:cNvSpPr/>
          <p:nvPr/>
        </p:nvSpPr>
        <p:spPr>
          <a:xfrm>
            <a:off x="6607970" y="1786650"/>
            <a:ext cx="5322092" cy="2862322"/>
          </a:xfrm>
          <a:prstGeom prst="rect">
            <a:avLst/>
          </a:prstGeom>
        </p:spPr>
        <p:txBody>
          <a:bodyPr wrap="square">
            <a:spAutoFit/>
          </a:bodyPr>
          <a:lstStyle/>
          <a:p>
            <a:pPr algn="just"/>
            <a:r>
              <a:rPr lang="en-US" dirty="0">
                <a:latin typeface="markpro"/>
              </a:rPr>
              <a:t>Another free but great solution for android users is AAA VR Cinema. The wide range of play options lets the users enjoy the VR videos to great level. Though all its features are good, but the one that is most appreciated by the users is head tracking system. This great technology lets the player track your head’s drift movements. Thus, the users can easily watch the VR videos without any need of Gyro sensor. Let us tell you some wonderful features of this amazing app.</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0025" y="1535906"/>
            <a:ext cx="6257115" cy="3507582"/>
          </a:xfr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70323087"/>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3293" y="2688712"/>
            <a:ext cx="9404723" cy="1400530"/>
          </a:xfrm>
        </p:spPr>
        <p:txBody>
          <a:bodyPr/>
          <a:lstStyle/>
          <a:p>
            <a:pPr algn="ctr"/>
            <a:r>
              <a:rPr lang="fa-IR" dirty="0" smtClean="0">
                <a:cs typeface="B Titr" panose="00000700000000000000" pitchFamily="2" charset="-78"/>
              </a:rPr>
              <a:t>وب</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97593987"/>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094" y="845344"/>
            <a:ext cx="11060812" cy="5334000"/>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19610774"/>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736" y="473869"/>
            <a:ext cx="9651894" cy="5619749"/>
          </a:xfr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972145268"/>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7301" y="1335881"/>
            <a:ext cx="8793534" cy="5196743"/>
          </a:xfrm>
        </p:spPr>
      </p:pic>
      <p:sp>
        <p:nvSpPr>
          <p:cNvPr id="5" name="Title 1"/>
          <p:cNvSpPr>
            <a:spLocks noGrp="1"/>
          </p:cNvSpPr>
          <p:nvPr>
            <p:ph type="title"/>
          </p:nvPr>
        </p:nvSpPr>
        <p:spPr>
          <a:xfrm>
            <a:off x="646111" y="452718"/>
            <a:ext cx="9404723" cy="1400530"/>
          </a:xfrm>
        </p:spPr>
        <p:txBody>
          <a:bodyPr/>
          <a:lstStyle/>
          <a:p>
            <a:r>
              <a:rPr lang="en-US" dirty="0" err="1" smtClean="0"/>
              <a:t>Bitmovin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14192280"/>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742318"/>
            <a:ext cx="9404723" cy="1400530"/>
          </a:xfrm>
        </p:spPr>
        <p:txBody>
          <a:bodyPr/>
          <a:lstStyle/>
          <a:p>
            <a:pPr algn="ctr"/>
            <a:r>
              <a:rPr lang="fa-IR" dirty="0" smtClean="0">
                <a:cs typeface="B Titr" panose="00000700000000000000" pitchFamily="2" charset="-78"/>
              </a:rPr>
              <a:t>فصل پنجم - پلتفرم </a:t>
            </a:r>
            <a:r>
              <a:rPr lang="fa-IR" dirty="0" smtClean="0">
                <a:cs typeface="B Titr" panose="00000700000000000000" pitchFamily="2" charset="-78"/>
              </a:rPr>
              <a:t>های نرم </a:t>
            </a:r>
            <a:r>
              <a:rPr lang="fa-IR" dirty="0" smtClean="0">
                <a:cs typeface="B Titr" panose="00000700000000000000" pitchFamily="2" charset="-78"/>
              </a:rPr>
              <a:t>افزاری</a:t>
            </a:r>
            <a:r>
              <a:rPr lang="en-US" dirty="0" smtClean="0">
                <a:cs typeface="B Titr" panose="00000700000000000000" pitchFamily="2" charset="-78"/>
              </a:rPr>
              <a:t/>
            </a:r>
            <a:br>
              <a:rPr lang="en-US" dirty="0" smtClean="0">
                <a:cs typeface="B Titr" panose="00000700000000000000" pitchFamily="2" charset="-78"/>
              </a:rPr>
            </a:br>
            <a:r>
              <a:rPr lang="fa-IR" sz="2800" dirty="0">
                <a:cs typeface="B Titr" panose="00000700000000000000" pitchFamily="2" charset="-78"/>
              </a:rPr>
              <a:t>)</a:t>
            </a:r>
            <a:r>
              <a:rPr lang="en-US" sz="2800" dirty="0" smtClean="0">
                <a:cs typeface="B Titr" panose="00000700000000000000" pitchFamily="2" charset="-78"/>
              </a:rPr>
              <a:t>API / SDK</a:t>
            </a:r>
            <a:r>
              <a:rPr lang="fa-IR" sz="2800" dirty="0" smtClean="0">
                <a:cs typeface="B Titr" panose="00000700000000000000" pitchFamily="2" charset="-78"/>
              </a:rPr>
              <a:t>(</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0992398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aframevr</a:t>
            </a:r>
            <a:r>
              <a:rPr lang="en-US" dirty="0"/>
              <a:t> / </a:t>
            </a:r>
            <a:r>
              <a:rPr lang="en-US" dirty="0" err="1" smtClean="0"/>
              <a:t>aframe</a:t>
            </a:r>
            <a:r>
              <a:rPr lang="en-US" dirty="0" smtClean="0"/>
              <a:t> – java script</a:t>
            </a:r>
            <a:endParaRPr lang="en-US" dirty="0"/>
          </a:p>
        </p:txBody>
      </p:sp>
      <p:sp>
        <p:nvSpPr>
          <p:cNvPr id="3" name="Content Placeholder 2"/>
          <p:cNvSpPr>
            <a:spLocks noGrp="1"/>
          </p:cNvSpPr>
          <p:nvPr>
            <p:ph idx="1"/>
          </p:nvPr>
        </p:nvSpPr>
        <p:spPr/>
        <p:txBody>
          <a:bodyPr/>
          <a:lstStyle/>
          <a:p>
            <a:r>
              <a:rPr lang="en-US" dirty="0"/>
              <a:t>Use markup to create VR experiences that work across desktop, </a:t>
            </a:r>
            <a:r>
              <a:rPr lang="en-US" dirty="0" err="1"/>
              <a:t>iOS</a:t>
            </a:r>
            <a:r>
              <a:rPr lang="en-US" dirty="0"/>
              <a:t>, Android, and the Oculus Rift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51443908"/>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facebook / </a:t>
            </a:r>
            <a:r>
              <a:rPr lang="en-US" dirty="0" smtClean="0"/>
              <a:t>react-</a:t>
            </a:r>
            <a:r>
              <a:rPr lang="en-US" dirty="0" err="1" smtClean="0"/>
              <a:t>vr</a:t>
            </a:r>
            <a:r>
              <a:rPr lang="en-US" dirty="0" smtClean="0"/>
              <a:t> – java script</a:t>
            </a:r>
            <a:endParaRPr lang="en-US" dirty="0"/>
          </a:p>
        </p:txBody>
      </p:sp>
      <p:sp>
        <p:nvSpPr>
          <p:cNvPr id="3" name="Content Placeholder 2"/>
          <p:cNvSpPr>
            <a:spLocks noGrp="1"/>
          </p:cNvSpPr>
          <p:nvPr>
            <p:ph idx="1"/>
          </p:nvPr>
        </p:nvSpPr>
        <p:spPr/>
        <p:txBody>
          <a:bodyPr/>
          <a:lstStyle/>
          <a:p>
            <a:r>
              <a:rPr lang="en-US" dirty="0"/>
              <a:t>Create amazing 360 and VR content using React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41256158"/>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ValveSoftware</a:t>
            </a:r>
            <a:r>
              <a:rPr lang="en-US" dirty="0"/>
              <a:t> / </a:t>
            </a:r>
            <a:r>
              <a:rPr lang="en-US" dirty="0" err="1" smtClean="0"/>
              <a:t>openvr</a:t>
            </a:r>
            <a:r>
              <a:rPr lang="en-US" dirty="0" smtClean="0"/>
              <a:t> – C++</a:t>
            </a:r>
            <a:endParaRPr lang="en-US" dirty="0"/>
          </a:p>
        </p:txBody>
      </p:sp>
      <p:sp>
        <p:nvSpPr>
          <p:cNvPr id="3" name="Content Placeholder 2"/>
          <p:cNvSpPr>
            <a:spLocks noGrp="1"/>
          </p:cNvSpPr>
          <p:nvPr>
            <p:ph idx="1"/>
          </p:nvPr>
        </p:nvSpPr>
        <p:spPr/>
        <p:txBody>
          <a:bodyPr/>
          <a:lstStyle/>
          <a:p>
            <a:r>
              <a:rPr lang="da-DK" dirty="0"/>
              <a:t>OpenVR SDK</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49094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هدف</a:t>
            </a:r>
            <a:endParaRPr lang="en-US" dirty="0">
              <a:cs typeface="B Titr" panose="00000700000000000000" pitchFamily="2" charset="-78"/>
            </a:endParaRPr>
          </a:p>
        </p:txBody>
      </p:sp>
      <p:sp>
        <p:nvSpPr>
          <p:cNvPr id="3" name="Content Placeholder 2"/>
          <p:cNvSpPr>
            <a:spLocks noGrp="1"/>
          </p:cNvSpPr>
          <p:nvPr>
            <p:ph idx="1"/>
          </p:nvPr>
        </p:nvSpPr>
        <p:spPr>
          <a:xfrm>
            <a:off x="1103312" y="1361718"/>
            <a:ext cx="8946541" cy="4195481"/>
          </a:xfrm>
        </p:spPr>
        <p:txBody>
          <a:bodyPr/>
          <a:lstStyle/>
          <a:p>
            <a:pPr algn="just" rtl="1"/>
            <a:r>
              <a:rPr lang="fa-IR" dirty="0">
                <a:cs typeface="B Nazanin" panose="00000400000000000000" pitchFamily="2" charset="-78"/>
              </a:rPr>
              <a:t>هدف فناوری واقعیت مجازی را اگر بخواهیم به صورت مختصر توضیح دهیم باید بگوییم که این فناوری در پی آن است که فضای مجازی را تا حد ممکن واقعی نشان داد و به عبارت دیگر هدف واقعیت مجازی : « واقع نمایی فضای مجازی است» به گونه ای که شخص احساس کند در دنیای مجازی مورد نظر حضوری فیزیکی و واقعی دارد به همین هر چه رخدادهای جانبی نظیر لرزش، آب، سرما، باد و ...بیشتر شبیه سازی شود ، محصول به هدف خود نزدیک تر می شود از این رو می توان گفت که این محصولات تنها در حوزه نرم افزار تعریف نمی شوند</a:t>
            </a:r>
            <a:r>
              <a:rPr lang="fa-IR" dirty="0" smtClean="0">
                <a:cs typeface="B Nazanin" panose="00000400000000000000" pitchFamily="2" charset="-78"/>
              </a:rPr>
              <a:t>.</a:t>
            </a:r>
          </a:p>
          <a:p>
            <a:pPr algn="just" rtl="1"/>
            <a:r>
              <a:rPr lang="fa-IR" dirty="0" smtClean="0">
                <a:cs typeface="B Nazanin" panose="00000400000000000000" pitchFamily="2" charset="-78"/>
              </a:rPr>
              <a:t>این واقع نمایی می تواند در هر حوزه ای اعم از سرگرمی، پورن، نظامی و یا... مورد استفاده قرار بگیرد.</a:t>
            </a:r>
          </a:p>
          <a:p>
            <a:pPr marL="0" indent="0" algn="just" rtl="1">
              <a:buNone/>
            </a:pPr>
            <a:endParaRPr lang="fa-IR"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5550" y="3795375"/>
            <a:ext cx="5634450" cy="28172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93762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42" y="2888737"/>
            <a:ext cx="9404723" cy="1400530"/>
          </a:xfrm>
        </p:spPr>
        <p:txBody>
          <a:bodyPr/>
          <a:lstStyle/>
          <a:p>
            <a:pPr algn="ctr"/>
            <a:r>
              <a:rPr lang="fa-IR" dirty="0" smtClean="0">
                <a:cs typeface="B Titr" panose="00000700000000000000" pitchFamily="2" charset="-78"/>
              </a:rPr>
              <a:t>دوربین</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434759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googlevr / </a:t>
            </a:r>
            <a:r>
              <a:rPr lang="en-US" dirty="0" err="1" smtClean="0"/>
              <a:t>gvr</a:t>
            </a:r>
            <a:r>
              <a:rPr lang="en-US" dirty="0" smtClean="0"/>
              <a:t>-android-</a:t>
            </a:r>
            <a:r>
              <a:rPr lang="en-US" dirty="0" err="1" smtClean="0"/>
              <a:t>sdk</a:t>
            </a:r>
            <a:r>
              <a:rPr lang="en-US" dirty="0" smtClean="0"/>
              <a:t> – C++</a:t>
            </a:r>
            <a:endParaRPr lang="en-US" dirty="0"/>
          </a:p>
        </p:txBody>
      </p:sp>
      <p:sp>
        <p:nvSpPr>
          <p:cNvPr id="3" name="Content Placeholder 2"/>
          <p:cNvSpPr>
            <a:spLocks noGrp="1"/>
          </p:cNvSpPr>
          <p:nvPr>
            <p:ph idx="1"/>
          </p:nvPr>
        </p:nvSpPr>
        <p:spPr/>
        <p:txBody>
          <a:bodyPr/>
          <a:lstStyle/>
          <a:p>
            <a:r>
              <a:rPr lang="da-DK" dirty="0"/>
              <a:t>Google VR SDK for Android</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17581739"/>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googlevr / </a:t>
            </a:r>
            <a:r>
              <a:rPr lang="en-US" dirty="0" err="1" smtClean="0"/>
              <a:t>gvr</a:t>
            </a:r>
            <a:r>
              <a:rPr lang="en-US" dirty="0" smtClean="0"/>
              <a:t>-unity-</a:t>
            </a:r>
            <a:r>
              <a:rPr lang="en-US" dirty="0" err="1" smtClean="0"/>
              <a:t>sdk</a:t>
            </a:r>
            <a:r>
              <a:rPr lang="en-US" dirty="0" smtClean="0"/>
              <a:t> – c#</a:t>
            </a:r>
            <a:endParaRPr lang="en-US" dirty="0"/>
          </a:p>
        </p:txBody>
      </p:sp>
      <p:sp>
        <p:nvSpPr>
          <p:cNvPr id="3" name="Content Placeholder 2"/>
          <p:cNvSpPr>
            <a:spLocks noGrp="1"/>
          </p:cNvSpPr>
          <p:nvPr>
            <p:ph idx="1"/>
          </p:nvPr>
        </p:nvSpPr>
        <p:spPr/>
        <p:txBody>
          <a:bodyPr/>
          <a:lstStyle/>
          <a:p>
            <a:r>
              <a:rPr lang="en-US" dirty="0"/>
              <a:t>Build virtual reality applications for Android and </a:t>
            </a:r>
            <a:r>
              <a:rPr lang="en-US" dirty="0" err="1"/>
              <a:t>iOS</a:t>
            </a:r>
            <a:r>
              <a:rPr lang="en-US" dirty="0"/>
              <a:t> using the Google VR SDK for Unity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73266821"/>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thestonefox / VRTK</a:t>
            </a:r>
          </a:p>
        </p:txBody>
      </p:sp>
      <p:sp>
        <p:nvSpPr>
          <p:cNvPr id="3" name="Content Placeholder 2"/>
          <p:cNvSpPr>
            <a:spLocks noGrp="1"/>
          </p:cNvSpPr>
          <p:nvPr>
            <p:ph idx="1"/>
          </p:nvPr>
        </p:nvSpPr>
        <p:spPr/>
        <p:txBody>
          <a:bodyPr/>
          <a:lstStyle/>
          <a:p>
            <a:r>
              <a:rPr lang="en-US" dirty="0" err="1"/>
              <a:t>OpenVR</a:t>
            </a:r>
            <a:r>
              <a:rPr lang="en-US" dirty="0"/>
              <a:t> is an API and runtime that allows access to VR hardware from multiple vendors without requiring that applications have specific knowledge of the hardware they are targeting. This repository is an SDK that contains the API and samples.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57624511"/>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err="1"/>
              <a:t>LibreVR</a:t>
            </a:r>
            <a:r>
              <a:rPr lang="en-US" sz="3600" dirty="0"/>
              <a:t> / </a:t>
            </a:r>
            <a:r>
              <a:rPr lang="en-US" sz="3600" dirty="0" smtClean="0"/>
              <a:t>Revive – C++</a:t>
            </a:r>
            <a:endParaRPr lang="en-US" sz="3600" dirty="0"/>
          </a:p>
        </p:txBody>
      </p:sp>
      <p:sp>
        <p:nvSpPr>
          <p:cNvPr id="3" name="Content Placeholder 2"/>
          <p:cNvSpPr>
            <a:spLocks noGrp="1"/>
          </p:cNvSpPr>
          <p:nvPr>
            <p:ph idx="1"/>
          </p:nvPr>
        </p:nvSpPr>
        <p:spPr/>
        <p:txBody>
          <a:bodyPr/>
          <a:lstStyle/>
          <a:p>
            <a:r>
              <a:rPr lang="en-US" dirty="0"/>
              <a:t>A compatibility layer between the Oculus SDK and </a:t>
            </a:r>
            <a:r>
              <a:rPr lang="en-US" dirty="0" err="1"/>
              <a:t>OpenVR</a:t>
            </a:r>
            <a:r>
              <a:rPr lang="en-US" dirty="0"/>
              <a:t> allowing you to play Oculus-exclusive games on your HTC Vive.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0270127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facebook / </a:t>
            </a:r>
            <a:r>
              <a:rPr lang="en-US" sz="3600" dirty="0" smtClean="0"/>
              <a:t>Surround360 – C++</a:t>
            </a:r>
            <a:endParaRPr lang="en-US" sz="3600" dirty="0"/>
          </a:p>
        </p:txBody>
      </p:sp>
      <p:sp>
        <p:nvSpPr>
          <p:cNvPr id="3" name="Content Placeholder 2"/>
          <p:cNvSpPr>
            <a:spLocks noGrp="1"/>
          </p:cNvSpPr>
          <p:nvPr>
            <p:ph idx="1"/>
          </p:nvPr>
        </p:nvSpPr>
        <p:spPr/>
        <p:txBody>
          <a:bodyPr/>
          <a:lstStyle/>
          <a:p>
            <a:r>
              <a:rPr lang="en-US" dirty="0"/>
              <a:t>Surround360 is Facebook's open source hardware and software for capturing stereoscopic 3D 360 video for VR. The repo contains hardware designs, as well as software for camera control and rendering.</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00471630"/>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borismus / </a:t>
            </a:r>
            <a:r>
              <a:rPr lang="en-US" sz="3600" dirty="0" smtClean="0"/>
              <a:t>webvr-boilerplate - </a:t>
            </a:r>
            <a:r>
              <a:rPr lang="en-US" sz="3600" dirty="0" err="1" smtClean="0"/>
              <a:t>javascript</a:t>
            </a:r>
            <a:r>
              <a:rPr lang="en-US" sz="3600" dirty="0"/>
              <a:t/>
            </a:r>
            <a:br>
              <a:rPr lang="en-US" sz="3600" dirty="0"/>
            </a:br>
            <a:endParaRPr lang="en-US" sz="3600" dirty="0"/>
          </a:p>
        </p:txBody>
      </p:sp>
      <p:sp>
        <p:nvSpPr>
          <p:cNvPr id="3" name="Content Placeholder 2"/>
          <p:cNvSpPr>
            <a:spLocks noGrp="1"/>
          </p:cNvSpPr>
          <p:nvPr>
            <p:ph idx="1"/>
          </p:nvPr>
        </p:nvSpPr>
        <p:spPr/>
        <p:txBody>
          <a:bodyPr/>
          <a:lstStyle/>
          <a:p>
            <a:r>
              <a:rPr lang="en-US" dirty="0"/>
              <a:t>A starting point for web-based VR experiences that work on all VR headsets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45087082"/>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googlevr / </a:t>
            </a:r>
            <a:r>
              <a:rPr lang="en-US" dirty="0" err="1" smtClean="0"/>
              <a:t>vrview</a:t>
            </a:r>
            <a:r>
              <a:rPr lang="en-US" dirty="0" smtClean="0"/>
              <a:t> - </a:t>
            </a:r>
            <a:r>
              <a:rPr lang="en-US" dirty="0" err="1" smtClean="0"/>
              <a:t>javascript</a:t>
            </a:r>
            <a:endParaRPr lang="en-US" dirty="0"/>
          </a:p>
        </p:txBody>
      </p:sp>
      <p:sp>
        <p:nvSpPr>
          <p:cNvPr id="3" name="Content Placeholder 2"/>
          <p:cNvSpPr>
            <a:spLocks noGrp="1"/>
          </p:cNvSpPr>
          <p:nvPr>
            <p:ph idx="1"/>
          </p:nvPr>
        </p:nvSpPr>
        <p:spPr/>
        <p:txBody>
          <a:bodyPr/>
          <a:lstStyle/>
          <a:p>
            <a:r>
              <a:rPr lang="en-US" dirty="0"/>
              <a:t>VR View allows you to embed 360 degree VR media into websites on desktop and mobile.</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84468100"/>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TomorrowTodayLabs / </a:t>
            </a:r>
            <a:r>
              <a:rPr lang="en-US" sz="3200" dirty="0" err="1" smtClean="0"/>
              <a:t>NewtonVR</a:t>
            </a:r>
            <a:r>
              <a:rPr lang="en-US" sz="3200" dirty="0" smtClean="0"/>
              <a:t> - </a:t>
            </a:r>
            <a:r>
              <a:rPr lang="en-US" sz="3200" dirty="0" err="1" smtClean="0"/>
              <a:t>javascript</a:t>
            </a:r>
            <a:endParaRPr lang="en-US" sz="3200" dirty="0"/>
          </a:p>
        </p:txBody>
      </p:sp>
      <p:sp>
        <p:nvSpPr>
          <p:cNvPr id="3" name="Content Placeholder 2"/>
          <p:cNvSpPr>
            <a:spLocks noGrp="1"/>
          </p:cNvSpPr>
          <p:nvPr>
            <p:ph idx="1"/>
          </p:nvPr>
        </p:nvSpPr>
        <p:spPr/>
        <p:txBody>
          <a:bodyPr/>
          <a:lstStyle/>
          <a:p>
            <a:r>
              <a:rPr lang="en-US" dirty="0"/>
              <a:t>A physics-based interaction system for Unity that allows players to pick up, drop, throw, and use held objects in virtual reality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23578488"/>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brianpeiris</a:t>
            </a:r>
            <a:r>
              <a:rPr lang="en-US" sz="3200" dirty="0"/>
              <a:t> / </a:t>
            </a:r>
            <a:r>
              <a:rPr lang="en-US" sz="3200" dirty="0" err="1" smtClean="0"/>
              <a:t>RiftSketch</a:t>
            </a:r>
            <a:r>
              <a:rPr lang="en-US" sz="3200" dirty="0" smtClean="0"/>
              <a:t> - </a:t>
            </a:r>
            <a:r>
              <a:rPr lang="en-US" sz="3200" dirty="0" err="1" smtClean="0"/>
              <a:t>javascript</a:t>
            </a:r>
            <a:endParaRPr lang="en-US" sz="3200" dirty="0"/>
          </a:p>
        </p:txBody>
      </p:sp>
      <p:sp>
        <p:nvSpPr>
          <p:cNvPr id="3" name="Content Placeholder 2"/>
          <p:cNvSpPr>
            <a:spLocks noGrp="1"/>
          </p:cNvSpPr>
          <p:nvPr>
            <p:ph idx="1"/>
          </p:nvPr>
        </p:nvSpPr>
        <p:spPr/>
        <p:txBody>
          <a:bodyPr/>
          <a:lstStyle/>
          <a:p>
            <a:r>
              <a:rPr lang="en-US" dirty="0" err="1"/>
              <a:t>RiftSketch</a:t>
            </a:r>
            <a:r>
              <a:rPr lang="en-US" dirty="0"/>
              <a:t> is a web-based live coding environment for the Oculus Rift</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22223087"/>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hawksley / </a:t>
            </a:r>
            <a:r>
              <a:rPr lang="en-US" sz="3600" dirty="0" smtClean="0"/>
              <a:t>eleVR-Web-Player – </a:t>
            </a:r>
            <a:r>
              <a:rPr lang="en-US" sz="3600" dirty="0" err="1" smtClean="0"/>
              <a:t>javascript</a:t>
            </a:r>
            <a:endParaRPr lang="en-US" sz="3600" dirty="0"/>
          </a:p>
        </p:txBody>
      </p:sp>
      <p:sp>
        <p:nvSpPr>
          <p:cNvPr id="3" name="Content Placeholder 2"/>
          <p:cNvSpPr>
            <a:spLocks noGrp="1"/>
          </p:cNvSpPr>
          <p:nvPr>
            <p:ph idx="1"/>
          </p:nvPr>
        </p:nvSpPr>
        <p:spPr/>
        <p:txBody>
          <a:bodyPr/>
          <a:lstStyle/>
          <a:p>
            <a:r>
              <a:rPr lang="en-US" dirty="0"/>
              <a:t>The eleVR player lets you watch 360 flat and stereo video on your Oculus Rift or Android device with VR headset (Cardboard, </a:t>
            </a:r>
            <a:r>
              <a:rPr lang="en-US" dirty="0" err="1"/>
              <a:t>Durovis</a:t>
            </a:r>
            <a:r>
              <a:rPr lang="en-US" dirty="0"/>
              <a:t> Dive, etc.) from a browser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06785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0431" y="481293"/>
            <a:ext cx="9404723" cy="797438"/>
          </a:xfrm>
        </p:spPr>
        <p:txBody>
          <a:bodyPr/>
          <a:lstStyle/>
          <a:p>
            <a:pPr algn="ctr" rtl="1"/>
            <a:r>
              <a:rPr lang="fa-IR" dirty="0" smtClean="0">
                <a:cs typeface="B Titr" panose="00000700000000000000" pitchFamily="2" charset="-78"/>
              </a:rPr>
              <a:t>دوربین های 360 درجه</a:t>
            </a:r>
            <a:endParaRPr lang="en-US" dirty="0">
              <a:cs typeface="B Titr" panose="000007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0143" y="1428750"/>
            <a:ext cx="8329613" cy="468540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2831041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Unity-Technologies / </a:t>
            </a:r>
            <a:r>
              <a:rPr lang="en-US" dirty="0" err="1" smtClean="0"/>
              <a:t>EditorVR</a:t>
            </a:r>
            <a:r>
              <a:rPr lang="en-US" dirty="0" smtClean="0"/>
              <a:t> – C#</a:t>
            </a:r>
            <a:endParaRPr lang="en-US" dirty="0"/>
          </a:p>
        </p:txBody>
      </p:sp>
      <p:sp>
        <p:nvSpPr>
          <p:cNvPr id="3" name="Content Placeholder 2"/>
          <p:cNvSpPr>
            <a:spLocks noGrp="1"/>
          </p:cNvSpPr>
          <p:nvPr>
            <p:ph idx="1"/>
          </p:nvPr>
        </p:nvSpPr>
        <p:spPr/>
        <p:txBody>
          <a:bodyPr/>
          <a:lstStyle/>
          <a:p>
            <a:r>
              <a:rPr lang="en-US" dirty="0"/>
              <a:t>Author VR in VR.</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13988056"/>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Samsung / </a:t>
            </a:r>
            <a:r>
              <a:rPr lang="en-US" dirty="0" err="1" smtClean="0"/>
              <a:t>GearVRf</a:t>
            </a:r>
            <a:r>
              <a:rPr lang="en-US" dirty="0" smtClean="0"/>
              <a:t> – C++</a:t>
            </a:r>
            <a:endParaRPr lang="en-US" dirty="0"/>
          </a:p>
        </p:txBody>
      </p:sp>
      <p:sp>
        <p:nvSpPr>
          <p:cNvPr id="3" name="Content Placeholder 2"/>
          <p:cNvSpPr>
            <a:spLocks noGrp="1"/>
          </p:cNvSpPr>
          <p:nvPr>
            <p:ph idx="1"/>
          </p:nvPr>
        </p:nvSpPr>
        <p:spPr/>
        <p:txBody>
          <a:bodyPr/>
          <a:lstStyle/>
          <a:p>
            <a:r>
              <a:rPr lang="en-US" dirty="0"/>
              <a:t>The </a:t>
            </a:r>
            <a:r>
              <a:rPr lang="en-US" dirty="0" err="1"/>
              <a:t>GearVR</a:t>
            </a:r>
            <a:r>
              <a:rPr lang="en-US" dirty="0"/>
              <a:t> framework(</a:t>
            </a:r>
            <a:r>
              <a:rPr lang="en-US" dirty="0" err="1"/>
              <a:t>GearVRf</a:t>
            </a:r>
            <a:r>
              <a:rPr lang="en-US" dirty="0"/>
              <a:t>) is an Open Source VR rendering library for application development on VR-supported Android devices</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6549008"/>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فصل ششم - شرکت </a:t>
            </a:r>
            <a:r>
              <a:rPr lang="fa-IR" dirty="0" smtClean="0">
                <a:cs typeface="B Titr" panose="00000700000000000000" pitchFamily="2" charset="-78"/>
              </a:rPr>
              <a:t>های عامل</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2213238"/>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سینما</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36000685"/>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https://thevrcinema.com/</a:t>
            </a:r>
          </a:p>
        </p:txBody>
      </p:sp>
      <p:sp>
        <p:nvSpPr>
          <p:cNvPr id="3" name="Content Placeholder 2"/>
          <p:cNvSpPr>
            <a:spLocks noGrp="1"/>
          </p:cNvSpPr>
          <p:nvPr>
            <p:ph idx="1"/>
          </p:nvPr>
        </p:nvSpPr>
        <p:spPr>
          <a:xfrm>
            <a:off x="7524000" y="1340119"/>
            <a:ext cx="3614400" cy="4039510"/>
          </a:xfrm>
        </p:spPr>
        <p:txBody>
          <a:bodyPr>
            <a:normAutofit/>
          </a:bodyPr>
          <a:lstStyle/>
          <a:p>
            <a:pPr marL="0" indent="0" algn="just" rtl="1">
              <a:buNone/>
            </a:pPr>
            <a:r>
              <a:rPr lang="fa-IR" dirty="0" smtClean="0">
                <a:cs typeface="B Nazanin" panose="00000400000000000000" pitchFamily="2" charset="-78"/>
              </a:rPr>
              <a:t>یک سینمای کاملا واقعی بر اساس تکنولوژی واقعیت مجازی در قلب آمستردام که به صورت رایج بلیط فروشی می کند و کاربران با حضور در محل مورد نظر تصاویر را مشاهده می کنند.</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153" y="1418401"/>
            <a:ext cx="7028647" cy="42006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20745651"/>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https://www.jauntvr.com</a:t>
            </a:r>
          </a:p>
        </p:txBody>
      </p:sp>
      <p:sp>
        <p:nvSpPr>
          <p:cNvPr id="3" name="Content Placeholder 2"/>
          <p:cNvSpPr>
            <a:spLocks noGrp="1"/>
          </p:cNvSpPr>
          <p:nvPr>
            <p:ph idx="1"/>
          </p:nvPr>
        </p:nvSpPr>
        <p:spPr>
          <a:xfrm>
            <a:off x="1103312" y="1464907"/>
            <a:ext cx="8946541" cy="776682"/>
          </a:xfrm>
        </p:spPr>
        <p:txBody>
          <a:bodyPr/>
          <a:lstStyle/>
          <a:p>
            <a:pPr algn="r" rtl="1"/>
            <a:r>
              <a:rPr lang="en-US" dirty="0" smtClean="0">
                <a:cs typeface="B Nazanin" panose="00000400000000000000" pitchFamily="2" charset="-78"/>
              </a:rPr>
              <a:t>Jaunt</a:t>
            </a:r>
            <a:r>
              <a:rPr lang="fa-IR" dirty="0" smtClean="0">
                <a:cs typeface="B Nazanin" panose="00000400000000000000" pitchFamily="2" charset="-78"/>
              </a:rPr>
              <a:t> یک استور سینمایی است که شما می توانید به واسطه اپلیکیشن به محتوای جامع آن دسترسی داشته باشید</a:t>
            </a:r>
            <a:r>
              <a:rPr lang="en-US" dirty="0" smtClean="0">
                <a:cs typeface="B Nazanin" panose="00000400000000000000" pitchFamily="2" charset="-78"/>
              </a:rPr>
              <a:t> </a:t>
            </a:r>
            <a:r>
              <a:rPr lang="fa-IR" dirty="0" smtClean="0">
                <a:cs typeface="B Nazanin" panose="00000400000000000000" pitchFamily="2" charset="-78"/>
              </a:rPr>
              <a:t> و مانند یک سینمای واقعی، محتویات دلخواه خود را مشاهده کند.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221" y="2241589"/>
            <a:ext cx="7450779" cy="446626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06515851"/>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روانشناسی</a:t>
            </a:r>
            <a:r>
              <a:rPr lang="en-US" dirty="0" smtClean="0">
                <a:cs typeface="B Titr" panose="00000700000000000000" pitchFamily="2" charset="-78"/>
              </a:rPr>
              <a:t> </a:t>
            </a:r>
            <a:r>
              <a:rPr lang="fa-IR" dirty="0" smtClean="0">
                <a:cs typeface="B Titr" panose="00000700000000000000" pitchFamily="2" charset="-78"/>
              </a:rPr>
              <a:t>پزشکی و</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87744328"/>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https://guidedmeditationvr.com/</a:t>
            </a:r>
          </a:p>
        </p:txBody>
      </p:sp>
      <p:sp>
        <p:nvSpPr>
          <p:cNvPr id="3" name="Content Placeholder 2"/>
          <p:cNvSpPr>
            <a:spLocks noGrp="1"/>
          </p:cNvSpPr>
          <p:nvPr>
            <p:ph idx="1"/>
          </p:nvPr>
        </p:nvSpPr>
        <p:spPr>
          <a:xfrm>
            <a:off x="6197870" y="1428907"/>
            <a:ext cx="4321330" cy="2869494"/>
          </a:xfrm>
        </p:spPr>
        <p:txBody>
          <a:bodyPr/>
          <a:lstStyle/>
          <a:p>
            <a:pPr algn="just" rtl="1"/>
            <a:r>
              <a:rPr lang="fa-IR" dirty="0" smtClean="0">
                <a:cs typeface="B Nazanin" panose="00000400000000000000" pitchFamily="2" charset="-78"/>
              </a:rPr>
              <a:t>سیستم مدیتیشن و آرامش بخش به واسطه نمایش مناظر و صحنه های </a:t>
            </a:r>
            <a:r>
              <a:rPr lang="en-US" dirty="0" smtClean="0">
                <a:cs typeface="B Nazanin" panose="00000400000000000000" pitchFamily="2" charset="-78"/>
              </a:rPr>
              <a:t>VR</a:t>
            </a:r>
            <a:r>
              <a:rPr lang="fa-IR" dirty="0" smtClean="0">
                <a:cs typeface="B Nazanin" panose="00000400000000000000" pitchFamily="2" charset="-78"/>
              </a:rPr>
              <a:t> اقدام به آرامش روانی</a:t>
            </a:r>
            <a:r>
              <a:rPr lang="en-US" dirty="0" smtClean="0">
                <a:cs typeface="B Nazanin" panose="00000400000000000000" pitchFamily="2" charset="-78"/>
              </a:rPr>
              <a:t> </a:t>
            </a:r>
            <a:r>
              <a:rPr lang="fa-IR" dirty="0" smtClean="0">
                <a:cs typeface="B Nazanin" panose="00000400000000000000" pitchFamily="2" charset="-78"/>
              </a:rPr>
              <a:t>کرده و بیننده را تسکین می کند.</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800" y="1303200"/>
            <a:ext cx="5339400" cy="53394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1525958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DeepStream VR </a:t>
            </a:r>
          </a:p>
        </p:txBody>
      </p:sp>
      <p:sp>
        <p:nvSpPr>
          <p:cNvPr id="3" name="Content Placeholder 2"/>
          <p:cNvSpPr>
            <a:spLocks noGrp="1"/>
          </p:cNvSpPr>
          <p:nvPr>
            <p:ph idx="1"/>
          </p:nvPr>
        </p:nvSpPr>
        <p:spPr>
          <a:xfrm>
            <a:off x="698400" y="1428907"/>
            <a:ext cx="9820800" cy="716693"/>
          </a:xfrm>
        </p:spPr>
        <p:txBody>
          <a:bodyPr/>
          <a:lstStyle/>
          <a:p>
            <a:pPr algn="just" rtl="1"/>
            <a:r>
              <a:rPr lang="fa-IR" dirty="0" smtClean="0">
                <a:cs typeface="B Nazanin" panose="00000400000000000000" pitchFamily="2" charset="-78"/>
              </a:rPr>
              <a:t>این مجموعه اولین پلتفرم کاهش درد و تسکین بخشی با </a:t>
            </a:r>
            <a:r>
              <a:rPr lang="en-US" dirty="0" smtClean="0">
                <a:cs typeface="B Nazanin" panose="00000400000000000000" pitchFamily="2" charset="-78"/>
              </a:rPr>
              <a:t>VR</a:t>
            </a:r>
            <a:r>
              <a:rPr lang="fa-IR" dirty="0" smtClean="0">
                <a:cs typeface="B Nazanin" panose="00000400000000000000" pitchFamily="2" charset="-78"/>
              </a:rPr>
              <a:t> را با همکاری مجموعه های بزرگی چون </a:t>
            </a:r>
            <a:r>
              <a:rPr lang="en-US" dirty="0" err="1" smtClean="0">
                <a:cs typeface="B Nazanin" panose="00000400000000000000" pitchFamily="2" charset="-78"/>
              </a:rPr>
              <a:t>Nvidia</a:t>
            </a:r>
            <a:r>
              <a:rPr lang="fa-IR" dirty="0" smtClean="0">
                <a:cs typeface="B Nazanin" panose="00000400000000000000" pitchFamily="2" charset="-78"/>
              </a:rPr>
              <a:t> توسعه داده است.</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275" y="2145600"/>
            <a:ext cx="6683049" cy="442752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567629503"/>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https://msurgery.ie/vr</a:t>
            </a:r>
          </a:p>
        </p:txBody>
      </p:sp>
      <p:sp>
        <p:nvSpPr>
          <p:cNvPr id="3" name="Content Placeholder 2"/>
          <p:cNvSpPr>
            <a:spLocks noGrp="1"/>
          </p:cNvSpPr>
          <p:nvPr>
            <p:ph idx="1"/>
          </p:nvPr>
        </p:nvSpPr>
        <p:spPr>
          <a:xfrm>
            <a:off x="698400" y="1428907"/>
            <a:ext cx="9820800" cy="716693"/>
          </a:xfrm>
        </p:spPr>
        <p:txBody>
          <a:bodyPr/>
          <a:lstStyle/>
          <a:p>
            <a:pPr algn="just" rtl="1"/>
            <a:r>
              <a:rPr lang="fa-IR" dirty="0" smtClean="0">
                <a:cs typeface="B Nazanin" panose="00000400000000000000" pitchFamily="2" charset="-78"/>
              </a:rPr>
              <a:t>شبیه ساز عمل جراحی</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4487" y="1919754"/>
            <a:ext cx="8106469" cy="453142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9844893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940313"/>
          </a:xfrm>
        </p:spPr>
        <p:txBody>
          <a:bodyPr/>
          <a:lstStyle/>
          <a:p>
            <a:pPr algn="r" rtl="1"/>
            <a:r>
              <a:rPr lang="fa-IR" dirty="0" smtClean="0">
                <a:cs typeface="B Titr" panose="00000700000000000000" pitchFamily="2" charset="-78"/>
              </a:rPr>
              <a:t>انواع دوربین های 360 درجه</a:t>
            </a:r>
            <a:endParaRPr lang="en-US" dirty="0">
              <a:cs typeface="B Titr" panose="00000700000000000000" pitchFamily="2" charset="-78"/>
            </a:endParaRPr>
          </a:p>
        </p:txBody>
      </p:sp>
      <p:sp>
        <p:nvSpPr>
          <p:cNvPr id="3" name="Content Placeholder 2"/>
          <p:cNvSpPr>
            <a:spLocks noGrp="1"/>
          </p:cNvSpPr>
          <p:nvPr>
            <p:ph idx="1"/>
          </p:nvPr>
        </p:nvSpPr>
        <p:spPr>
          <a:xfrm>
            <a:off x="1046162" y="1674299"/>
            <a:ext cx="8946541" cy="4195481"/>
          </a:xfrm>
        </p:spPr>
        <p:txBody>
          <a:bodyPr>
            <a:normAutofit/>
          </a:bodyPr>
          <a:lstStyle/>
          <a:p>
            <a:pPr algn="just" rtl="1"/>
            <a:r>
              <a:rPr lang="fa-IR" dirty="0" smtClean="0">
                <a:cs typeface="B Nazanin" panose="00000400000000000000" pitchFamily="2" charset="-78"/>
              </a:rPr>
              <a:t>دوربین های 360 درجه به 4 دسته کلی تقسیم می شوند :</a:t>
            </a:r>
            <a:endParaRPr lang="en-US" dirty="0" smtClean="0">
              <a:cs typeface="B Nazanin" panose="00000400000000000000" pitchFamily="2" charset="-78"/>
            </a:endParaRPr>
          </a:p>
          <a:p>
            <a:pPr marL="457200" indent="-457200" algn="just" rtl="1">
              <a:buAutoNum type="arabicPeriod"/>
            </a:pPr>
            <a:r>
              <a:rPr lang="en-US" dirty="0" smtClean="0">
                <a:cs typeface="B Nazanin" panose="00000400000000000000" pitchFamily="2" charset="-78"/>
              </a:rPr>
              <a:t>Module</a:t>
            </a:r>
            <a:r>
              <a:rPr lang="fa-IR" dirty="0" smtClean="0">
                <a:cs typeface="B Nazanin" panose="00000400000000000000" pitchFamily="2" charset="-78"/>
              </a:rPr>
              <a:t> : دوربین های ماژولار دوربین هایی هستند که در کنار یک سخت افزار دیگر مانند تلفن همراه نصب می شوند و از قابلیت های آن برای تصویر برداری 360 درجه استفاده می کنند.</a:t>
            </a:r>
          </a:p>
          <a:p>
            <a:pPr marL="457200" indent="-457200" algn="just" rtl="1">
              <a:buAutoNum type="arabicPeriod"/>
            </a:pPr>
            <a:r>
              <a:rPr lang="en-US" dirty="0" smtClean="0">
                <a:cs typeface="B Nazanin" panose="00000400000000000000" pitchFamily="2" charset="-78"/>
              </a:rPr>
              <a:t>Web</a:t>
            </a:r>
            <a:r>
              <a:rPr lang="en-US" dirty="0">
                <a:cs typeface="B Nazanin" panose="00000400000000000000" pitchFamily="2" charset="-78"/>
              </a:rPr>
              <a:t> </a:t>
            </a:r>
            <a:r>
              <a:rPr lang="en-US" dirty="0" smtClean="0">
                <a:cs typeface="B Nazanin" panose="00000400000000000000" pitchFamily="2" charset="-78"/>
              </a:rPr>
              <a:t>Cam</a:t>
            </a:r>
            <a:r>
              <a:rPr lang="fa-IR" dirty="0" smtClean="0">
                <a:cs typeface="B Nazanin" panose="00000400000000000000" pitchFamily="2" charset="-78"/>
              </a:rPr>
              <a:t> : وب کم ها همانطور که از نامشان پیداست برای ارتباطات تحت وب اعم از زنده و غیر زنده 360 درجه استفاده می شوند.</a:t>
            </a:r>
          </a:p>
          <a:p>
            <a:pPr marL="457200" indent="-457200" algn="just" rtl="1">
              <a:buAutoNum type="arabicPeriod"/>
            </a:pPr>
            <a:r>
              <a:rPr lang="en-US" dirty="0" smtClean="0">
                <a:cs typeface="B Nazanin" panose="00000400000000000000" pitchFamily="2" charset="-78"/>
              </a:rPr>
              <a:t>Action Cam</a:t>
            </a:r>
            <a:r>
              <a:rPr lang="fa-IR" dirty="0" smtClean="0">
                <a:cs typeface="B Nazanin" panose="00000400000000000000" pitchFamily="2" charset="-78"/>
              </a:rPr>
              <a:t> : اکشن کمراها دوربین هایی هستند که بر روی دست به سادگی فیلمبرداری و ... را انجام می دهند و برای رخدادهای هیجانی و دنبال کردن تصویر و تصویربرداری های همراه با لرزش بسیار مناسب اند.</a:t>
            </a:r>
          </a:p>
          <a:p>
            <a:pPr marL="457200" indent="-457200" algn="just" rtl="1">
              <a:buAutoNum type="arabicPeriod"/>
            </a:pPr>
            <a:r>
              <a:rPr lang="en-US" dirty="0" smtClean="0">
                <a:cs typeface="B Nazanin" panose="00000400000000000000" pitchFamily="2" charset="-78"/>
              </a:rPr>
              <a:t>Professional</a:t>
            </a:r>
            <a:r>
              <a:rPr lang="fa-IR" dirty="0" smtClean="0">
                <a:cs typeface="B Nazanin" panose="00000400000000000000" pitchFamily="2" charset="-78"/>
              </a:rPr>
              <a:t> : </a:t>
            </a:r>
            <a:r>
              <a:rPr lang="en-US" dirty="0" smtClean="0">
                <a:cs typeface="B Nazanin" panose="00000400000000000000" pitchFamily="2" charset="-78"/>
              </a:rPr>
              <a:t> </a:t>
            </a:r>
            <a:r>
              <a:rPr lang="fa-IR" dirty="0" smtClean="0">
                <a:cs typeface="B Nazanin" panose="00000400000000000000" pitchFamily="2" charset="-78"/>
              </a:rPr>
              <a:t>دوربین های حرفه ای ویژه تصویربرداری مسابقات ورزشی، فیلم های سینمایی و مستندهای حرفه ای.</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87962728"/>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http://ossovr.com/</a:t>
            </a:r>
          </a:p>
        </p:txBody>
      </p:sp>
      <p:sp>
        <p:nvSpPr>
          <p:cNvPr id="3" name="Content Placeholder 2"/>
          <p:cNvSpPr>
            <a:spLocks noGrp="1"/>
          </p:cNvSpPr>
          <p:nvPr>
            <p:ph idx="1"/>
          </p:nvPr>
        </p:nvSpPr>
        <p:spPr>
          <a:xfrm>
            <a:off x="698400" y="1428907"/>
            <a:ext cx="9820800" cy="716693"/>
          </a:xfrm>
        </p:spPr>
        <p:txBody>
          <a:bodyPr/>
          <a:lstStyle/>
          <a:p>
            <a:pPr algn="just" rtl="1"/>
            <a:r>
              <a:rPr lang="fa-IR" dirty="0" smtClean="0">
                <a:cs typeface="B Nazanin" panose="00000400000000000000" pitchFamily="2" charset="-78"/>
              </a:rPr>
              <a:t>پلتفرم تمرین جراحی با شعار : جراحی مجازی، نتیجه واقعی</a:t>
            </a:r>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534" y="1928812"/>
            <a:ext cx="9260531" cy="459343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3994619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https://firsthand.com/</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489007"/>
            <a:ext cx="10058400" cy="4804787"/>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9856838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36289"/>
          </a:xfrm>
        </p:spPr>
        <p:txBody>
          <a:bodyPr/>
          <a:lstStyle/>
          <a:p>
            <a:r>
              <a:rPr lang="en-US" dirty="0"/>
              <a:t>http://clevr.net/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062" y="1561646"/>
            <a:ext cx="9271476" cy="405150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47196669"/>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1036289"/>
          </a:xfrm>
        </p:spPr>
        <p:txBody>
          <a:bodyPr/>
          <a:lstStyle/>
          <a:p>
            <a:r>
              <a:rPr lang="en-US" sz="3200" dirty="0"/>
              <a:t>Oxford Virtual Reality (VR) for Mental Health</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879" y="1345632"/>
            <a:ext cx="8606321" cy="4839168"/>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20697841"/>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استخدام و خدمات اداری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52293322"/>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http://www.genesisvr.com</a:t>
            </a:r>
            <a:r>
              <a:rPr lang="en-US" dirty="0" smtClean="0"/>
              <a:t>/</a:t>
            </a:r>
            <a:endParaRPr lang="en-US" dirty="0"/>
          </a:p>
        </p:txBody>
      </p:sp>
      <p:sp>
        <p:nvSpPr>
          <p:cNvPr id="3" name="Content Placeholder 2"/>
          <p:cNvSpPr>
            <a:spLocks noGrp="1"/>
          </p:cNvSpPr>
          <p:nvPr>
            <p:ph idx="1"/>
          </p:nvPr>
        </p:nvSpPr>
        <p:spPr>
          <a:xfrm>
            <a:off x="646111" y="1428906"/>
            <a:ext cx="9873089" cy="2876693"/>
          </a:xfrm>
        </p:spPr>
        <p:txBody>
          <a:bodyPr/>
          <a:lstStyle/>
          <a:p>
            <a:pPr algn="just" rtl="1"/>
            <a:r>
              <a:rPr lang="fa-IR" dirty="0" smtClean="0">
                <a:cs typeface="B Nazanin" panose="00000400000000000000" pitchFamily="2" charset="-78"/>
              </a:rPr>
              <a:t>در این سیستم شخص با استفاده از شبیه سازی های اولیه موارد ورد نیاز برای شغل مورد نظر را پیش از ورود به مصاحبه کاری ، امادگی های لازم را برای شخص مورد نظر به ارمغان می آورد. </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455" y="2241244"/>
            <a:ext cx="7422400" cy="412871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17501485"/>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طراحی محصول</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34544651"/>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http://www.worldviz.com/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9314" y="1731804"/>
            <a:ext cx="7938316" cy="4749516"/>
          </a:xfrm>
        </p:spPr>
      </p:pic>
      <p:sp>
        <p:nvSpPr>
          <p:cNvPr id="5" name="TextBox 4"/>
          <p:cNvSpPr txBox="1"/>
          <p:nvPr/>
        </p:nvSpPr>
        <p:spPr>
          <a:xfrm>
            <a:off x="646111" y="1293019"/>
            <a:ext cx="9883777" cy="338554"/>
          </a:xfrm>
          <a:prstGeom prst="rect">
            <a:avLst/>
          </a:prstGeom>
          <a:noFill/>
        </p:spPr>
        <p:txBody>
          <a:bodyPr wrap="square" rtlCol="0">
            <a:spAutoFit/>
          </a:bodyPr>
          <a:lstStyle/>
          <a:p>
            <a:pPr algn="r" rtl="1"/>
            <a:r>
              <a:rPr lang="fa-IR" sz="1600" dirty="0" smtClean="0">
                <a:cs typeface="B Nazanin" panose="00000400000000000000" pitchFamily="2" charset="-78"/>
              </a:rPr>
              <a:t>یک مجموعه تخصصی در زمینه توسعه محصولات و ایجاد تصور و نمونه اولیه پیش از طراحی</a:t>
            </a:r>
            <a:r>
              <a:rPr lang="en-US" sz="1600" dirty="0" smtClean="0">
                <a:cs typeface="B Nazanin" panose="00000400000000000000" pitchFamily="2" charset="-78"/>
              </a:rPr>
              <a:t> </a:t>
            </a:r>
            <a:r>
              <a:rPr lang="fa-IR" sz="1600" dirty="0">
                <a:cs typeface="B Nazanin" panose="00000400000000000000" pitchFamily="2" charset="-78"/>
              </a:rPr>
              <a:t> </a:t>
            </a:r>
            <a:r>
              <a:rPr lang="fa-IR" sz="1600" dirty="0" smtClean="0">
                <a:cs typeface="B Nazanin" panose="00000400000000000000" pitchFamily="2" charset="-78"/>
              </a:rPr>
              <a:t>با سوابق همکاری کمپانی های بزرگ همچون ناسا </a:t>
            </a:r>
            <a:endParaRPr lang="en-US" sz="1600" dirty="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69256893"/>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https://www.eonreality.com/</a:t>
            </a:r>
          </a:p>
        </p:txBody>
      </p:sp>
      <p:sp>
        <p:nvSpPr>
          <p:cNvPr id="5" name="TextBox 4"/>
          <p:cNvSpPr txBox="1"/>
          <p:nvPr/>
        </p:nvSpPr>
        <p:spPr>
          <a:xfrm>
            <a:off x="646111" y="1293019"/>
            <a:ext cx="9883777" cy="338554"/>
          </a:xfrm>
          <a:prstGeom prst="rect">
            <a:avLst/>
          </a:prstGeom>
          <a:noFill/>
        </p:spPr>
        <p:txBody>
          <a:bodyPr wrap="square" rtlCol="0">
            <a:spAutoFit/>
          </a:bodyPr>
          <a:lstStyle/>
          <a:p>
            <a:pPr algn="r" rtl="1"/>
            <a:r>
              <a:rPr lang="fa-IR" sz="1600" dirty="0" smtClean="0">
                <a:cs typeface="B Nazanin" panose="00000400000000000000" pitchFamily="2" charset="-78"/>
              </a:rPr>
              <a:t>پلتفرم واقعیت مجازی طراحی و تولید محصولات صنعتی مانند هواپیما و ...</a:t>
            </a:r>
            <a:endParaRPr lang="en-US" sz="1600" dirty="0">
              <a:cs typeface="B Nazanin" panose="00000400000000000000" pitchFamily="2" charset="-78"/>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710" y="1743075"/>
            <a:ext cx="8663322" cy="4812506"/>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783045069"/>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https://www.virtalis.com</a:t>
            </a:r>
          </a:p>
        </p:txBody>
      </p:sp>
      <p:sp>
        <p:nvSpPr>
          <p:cNvPr id="5" name="TextBox 4"/>
          <p:cNvSpPr txBox="1"/>
          <p:nvPr/>
        </p:nvSpPr>
        <p:spPr>
          <a:xfrm>
            <a:off x="646111" y="1293019"/>
            <a:ext cx="9883777" cy="338554"/>
          </a:xfrm>
          <a:prstGeom prst="rect">
            <a:avLst/>
          </a:prstGeom>
          <a:noFill/>
        </p:spPr>
        <p:txBody>
          <a:bodyPr wrap="square" rtlCol="0">
            <a:spAutoFit/>
          </a:bodyPr>
          <a:lstStyle/>
          <a:p>
            <a:pPr algn="r" rtl="1"/>
            <a:r>
              <a:rPr lang="fa-IR" sz="1600" dirty="0" smtClean="0">
                <a:cs typeface="B Nazanin" panose="00000400000000000000" pitchFamily="2" charset="-78"/>
              </a:rPr>
              <a:t>انواع شبیه سازی های صنعتی و کارخانه ای مبتنی بر واقعیت مجازی عینک </a:t>
            </a:r>
            <a:r>
              <a:rPr lang="en-US" sz="1600" dirty="0" smtClean="0">
                <a:cs typeface="B Nazanin" panose="00000400000000000000" pitchFamily="2" charset="-78"/>
              </a:rPr>
              <a:t>HTC</a:t>
            </a:r>
            <a:endParaRPr lang="en-US" sz="1600" dirty="0">
              <a:cs typeface="B Nazanin" panose="000004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7321" y="1750219"/>
            <a:ext cx="8462301" cy="4917417"/>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24524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830" y="3095905"/>
            <a:ext cx="9404723" cy="1400530"/>
          </a:xfrm>
        </p:spPr>
        <p:txBody>
          <a:bodyPr/>
          <a:lstStyle/>
          <a:p>
            <a:pPr algn="ctr" rtl="1"/>
            <a:r>
              <a:rPr lang="en-US" dirty="0" smtClean="0">
                <a:cs typeface="B Titr" panose="00000700000000000000" pitchFamily="2" charset="-78"/>
              </a:rPr>
              <a:t>Module</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497323445"/>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حمل و نقل، زیارت، جهانگردی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50839216"/>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smtClean="0"/>
              <a:t>://framestorevr.com</a:t>
            </a:r>
            <a:r>
              <a:rPr lang="en-US" dirty="0"/>
              <a:t>/</a:t>
            </a:r>
          </a:p>
        </p:txBody>
      </p:sp>
      <p:sp>
        <p:nvSpPr>
          <p:cNvPr id="3" name="Content Placeholder 2"/>
          <p:cNvSpPr>
            <a:spLocks noGrp="1"/>
          </p:cNvSpPr>
          <p:nvPr>
            <p:ph idx="1"/>
          </p:nvPr>
        </p:nvSpPr>
        <p:spPr>
          <a:xfrm>
            <a:off x="646111" y="1428906"/>
            <a:ext cx="9873089" cy="2876693"/>
          </a:xfrm>
        </p:spPr>
        <p:txBody>
          <a:bodyPr/>
          <a:lstStyle/>
          <a:p>
            <a:pPr algn="just" rtl="1"/>
            <a:r>
              <a:rPr lang="fa-IR" dirty="0" smtClean="0">
                <a:cs typeface="B Nazanin" panose="00000400000000000000" pitchFamily="2" charset="-78"/>
              </a:rPr>
              <a:t>اولین مجموعه تخصصی </a:t>
            </a:r>
            <a:r>
              <a:rPr lang="en-US" dirty="0" smtClean="0">
                <a:cs typeface="B Nazanin" panose="00000400000000000000" pitchFamily="2" charset="-78"/>
              </a:rPr>
              <a:t>VR</a:t>
            </a:r>
            <a:r>
              <a:rPr lang="fa-IR" dirty="0" smtClean="0">
                <a:cs typeface="B Nazanin" panose="00000400000000000000" pitchFamily="2" charset="-78"/>
              </a:rPr>
              <a:t> ویژه شبیه سازی تجربیات سفر</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00" y="2137978"/>
            <a:ext cx="10058400" cy="4181157"/>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2711483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smtClean="0"/>
              <a:t>://relevent.com</a:t>
            </a:r>
            <a:r>
              <a:rPr lang="en-US" dirty="0"/>
              <a:t>/</a:t>
            </a:r>
          </a:p>
        </p:txBody>
      </p:sp>
      <p:sp>
        <p:nvSpPr>
          <p:cNvPr id="3" name="Content Placeholder 2"/>
          <p:cNvSpPr>
            <a:spLocks noGrp="1"/>
          </p:cNvSpPr>
          <p:nvPr>
            <p:ph idx="1"/>
          </p:nvPr>
        </p:nvSpPr>
        <p:spPr>
          <a:xfrm>
            <a:off x="646111" y="1428906"/>
            <a:ext cx="9873089" cy="2876693"/>
          </a:xfrm>
        </p:spPr>
        <p:txBody>
          <a:bodyPr/>
          <a:lstStyle/>
          <a:p>
            <a:pPr algn="just" rtl="1"/>
            <a:r>
              <a:rPr lang="fa-IR" dirty="0" smtClean="0">
                <a:cs typeface="B Nazanin" panose="00000400000000000000" pitchFamily="2" charset="-78"/>
              </a:rPr>
              <a:t>شبیه سازی اتاق های سرویس و حرکت و کار بر اساس یک سولوشن کامل مبتنی بر </a:t>
            </a:r>
            <a:r>
              <a:rPr lang="en-US" dirty="0" smtClean="0">
                <a:cs typeface="B Nazanin" panose="00000400000000000000" pitchFamily="2" charset="-78"/>
              </a:rPr>
              <a:t>Gear 360</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455" y="2491404"/>
            <a:ext cx="10058400" cy="240749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17919719"/>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76020"/>
          </a:xfrm>
        </p:spPr>
        <p:txBody>
          <a:bodyPr/>
          <a:lstStyle/>
          <a:p>
            <a:r>
              <a:rPr lang="en-US" dirty="0"/>
              <a:t>http://mecca3d.net/</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6489" y="1953418"/>
            <a:ext cx="8012331" cy="4659313"/>
          </a:xfrm>
        </p:spPr>
      </p:pic>
      <p:sp>
        <p:nvSpPr>
          <p:cNvPr id="4" name="Content Placeholder 2"/>
          <p:cNvSpPr txBox="1">
            <a:spLocks/>
          </p:cNvSpPr>
          <p:nvPr/>
        </p:nvSpPr>
        <p:spPr>
          <a:xfrm>
            <a:off x="646111" y="1428907"/>
            <a:ext cx="9873089" cy="42434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algn="just" rtl="1"/>
            <a:r>
              <a:rPr lang="fa-IR" dirty="0" smtClean="0">
                <a:cs typeface="B Nazanin" panose="00000400000000000000" pitchFamily="2" charset="-78"/>
              </a:rPr>
              <a:t>شبیه ساز سه بعدی مکه، با قابلیت پشتیبانی </a:t>
            </a:r>
            <a:r>
              <a:rPr lang="en-US" dirty="0" smtClean="0">
                <a:cs typeface="B Nazanin" panose="00000400000000000000" pitchFamily="2" charset="-78"/>
              </a:rPr>
              <a:t>VR</a:t>
            </a:r>
            <a:r>
              <a:rPr lang="fa-IR" dirty="0" smtClean="0">
                <a:cs typeface="B Nazanin" panose="00000400000000000000" pitchFamily="2" charset="-78"/>
              </a:rPr>
              <a:t> و راهنمای حج عمره با دیدگاه اهل سنت</a:t>
            </a:r>
            <a:endParaRPr lang="en-US" dirty="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64564929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معماری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389943161"/>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smtClean="0"/>
              <a:t>://truvisionvr.com</a:t>
            </a:r>
            <a:r>
              <a:rPr lang="en-US" dirty="0"/>
              <a:t>//</a:t>
            </a:r>
          </a:p>
        </p:txBody>
      </p:sp>
      <p:sp>
        <p:nvSpPr>
          <p:cNvPr id="6" name="TextBox 5"/>
          <p:cNvSpPr txBox="1"/>
          <p:nvPr/>
        </p:nvSpPr>
        <p:spPr>
          <a:xfrm>
            <a:off x="646111" y="1300163"/>
            <a:ext cx="9626602" cy="400110"/>
          </a:xfrm>
          <a:prstGeom prst="rect">
            <a:avLst/>
          </a:prstGeom>
          <a:noFill/>
        </p:spPr>
        <p:txBody>
          <a:bodyPr wrap="square" rtlCol="0">
            <a:spAutoFit/>
          </a:bodyPr>
          <a:lstStyle/>
          <a:p>
            <a:pPr algn="r" rtl="1"/>
            <a:r>
              <a:rPr lang="fa-IR" sz="2000" dirty="0" smtClean="0">
                <a:cs typeface="B Nazanin" panose="00000400000000000000" pitchFamily="2" charset="-78"/>
              </a:rPr>
              <a:t>شبیه سازی محیط های معماری با قابلیت واقعیت مجازی</a:t>
            </a:r>
            <a:endParaRPr lang="en-US" sz="2000" dirty="0">
              <a:cs typeface="B Nazanin" panose="00000400000000000000" pitchFamily="2" charset="-78"/>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192" y="1853248"/>
            <a:ext cx="9004439" cy="4848224"/>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86907303"/>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smtClean="0"/>
              <a:t>://irisvr.com</a:t>
            </a:r>
            <a:r>
              <a:rPr lang="en-US" dirty="0"/>
              <a:t>//</a:t>
            </a:r>
          </a:p>
        </p:txBody>
      </p:sp>
      <p:sp>
        <p:nvSpPr>
          <p:cNvPr id="6" name="TextBox 5"/>
          <p:cNvSpPr txBox="1"/>
          <p:nvPr/>
        </p:nvSpPr>
        <p:spPr>
          <a:xfrm>
            <a:off x="646111" y="1300163"/>
            <a:ext cx="9626602" cy="400110"/>
          </a:xfrm>
          <a:prstGeom prst="rect">
            <a:avLst/>
          </a:prstGeom>
          <a:noFill/>
        </p:spPr>
        <p:txBody>
          <a:bodyPr wrap="square" rtlCol="0">
            <a:spAutoFit/>
          </a:bodyPr>
          <a:lstStyle/>
          <a:p>
            <a:pPr algn="r" rtl="1"/>
            <a:r>
              <a:rPr lang="fa-IR" sz="2000" dirty="0" smtClean="0">
                <a:cs typeface="B Nazanin" panose="00000400000000000000" pitchFamily="2" charset="-78"/>
              </a:rPr>
              <a:t>شبیه سازی محیط های معماری با قابلیت واقعیت مجازی</a:t>
            </a:r>
            <a:endParaRPr lang="en-US" sz="2000" dirty="0">
              <a:cs typeface="B Nazanin" panose="000004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02469" y="1802606"/>
            <a:ext cx="9205911" cy="460295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11396955"/>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آموزش</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84297068"/>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http://immersivevreducation.com/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6111" y="1281112"/>
            <a:ext cx="9264961" cy="5118161"/>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6587189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en-US" dirty="0"/>
              <a:t>https://unimersiv.com/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6088" y="1442460"/>
            <a:ext cx="10914316" cy="4951196"/>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2859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Giroptic </a:t>
            </a:r>
            <a:r>
              <a:rPr lang="en-US" b="1" dirty="0" err="1"/>
              <a:t>iO</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40069861"/>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en-US" dirty="0"/>
              <a:t>https://www.allvreducation.com/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5903" y="1291436"/>
            <a:ext cx="9514931" cy="5285576"/>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02546188"/>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en-US" sz="3600" dirty="0"/>
              <a:t>http://virtualrealityforeducation.com/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291" y="1457325"/>
            <a:ext cx="10201660" cy="5055394"/>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93022558"/>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1"/>
            <a:r>
              <a:rPr lang="en-US" sz="3600" dirty="0"/>
              <a:t>https://www.cerevrum.com/</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098" y="1853248"/>
            <a:ext cx="9249755" cy="4555331"/>
          </a:xfrm>
        </p:spPr>
      </p:pic>
      <p:sp>
        <p:nvSpPr>
          <p:cNvPr id="4" name="TextBox 3"/>
          <p:cNvSpPr txBox="1"/>
          <p:nvPr/>
        </p:nvSpPr>
        <p:spPr>
          <a:xfrm>
            <a:off x="941572" y="1300162"/>
            <a:ext cx="9108281" cy="400110"/>
          </a:xfrm>
          <a:prstGeom prst="rect">
            <a:avLst/>
          </a:prstGeom>
          <a:noFill/>
        </p:spPr>
        <p:txBody>
          <a:bodyPr wrap="square" rtlCol="0">
            <a:spAutoFit/>
          </a:bodyPr>
          <a:lstStyle/>
          <a:p>
            <a:pPr algn="r" rtl="1"/>
            <a:r>
              <a:rPr lang="fa-IR" sz="2000" dirty="0" smtClean="0">
                <a:cs typeface="B Nazanin" panose="00000400000000000000" pitchFamily="2" charset="-78"/>
              </a:rPr>
              <a:t>یک مجموعه تخصصی در زمینه آموزش سناختی مبتنی واقعیت افزوده، مجازی و هوش مصنوعی</a:t>
            </a:r>
            <a:endParaRPr lang="en-US" sz="2000" dirty="0">
              <a:cs typeface="B Nazanin" panose="00000400000000000000" pitchFamily="2" charset="-78"/>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18929188"/>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رسانه / برودکست</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721239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0273" y="1949938"/>
            <a:ext cx="8096639" cy="4582859"/>
          </a:xfrm>
        </p:spPr>
      </p:pic>
      <p:sp>
        <p:nvSpPr>
          <p:cNvPr id="6" name="Title 5"/>
          <p:cNvSpPr>
            <a:spLocks noGrp="1"/>
          </p:cNvSpPr>
          <p:nvPr>
            <p:ph type="title"/>
          </p:nvPr>
        </p:nvSpPr>
        <p:spPr/>
        <p:txBody>
          <a:bodyPr/>
          <a:lstStyle/>
          <a:p>
            <a:r>
              <a:rPr lang="en-US" dirty="0"/>
              <a:t>http://livelikevr.com/</a:t>
            </a:r>
          </a:p>
        </p:txBody>
      </p:sp>
      <p:sp>
        <p:nvSpPr>
          <p:cNvPr id="7" name="Title 1"/>
          <p:cNvSpPr txBox="1">
            <a:spLocks/>
          </p:cNvSpPr>
          <p:nvPr/>
        </p:nvSpPr>
        <p:spPr>
          <a:xfrm>
            <a:off x="831425" y="95160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fa-IR" sz="2400" dirty="0" smtClean="0">
                <a:cs typeface="B Nazanin" panose="00000400000000000000" pitchFamily="2" charset="-78"/>
              </a:rPr>
              <a:t/>
            </a:r>
            <a:br>
              <a:rPr lang="fa-IR" sz="2400" dirty="0" smtClean="0">
                <a:cs typeface="B Nazanin" panose="00000400000000000000" pitchFamily="2" charset="-78"/>
              </a:rPr>
            </a:br>
            <a:r>
              <a:rPr lang="fa-IR" sz="2400" dirty="0" smtClean="0">
                <a:cs typeface="B Nazanin" panose="00000400000000000000" pitchFamily="2" charset="-78"/>
              </a:rPr>
              <a:t>سامانه پخش زنده و ضبط شده مسابقات ورزشی</a:t>
            </a:r>
            <a:r>
              <a:rPr lang="en-US" sz="2400" dirty="0" smtClean="0">
                <a:cs typeface="B Nazanin" panose="00000400000000000000" pitchFamily="2" charset="-78"/>
              </a:rPr>
              <a:t> </a:t>
            </a:r>
            <a:r>
              <a:rPr lang="fa-IR" sz="2400" dirty="0" smtClean="0">
                <a:cs typeface="B Nazanin" panose="00000400000000000000" pitchFamily="2" charset="-78"/>
              </a:rPr>
              <a:t>به صورت 360 درجه مبتنی بر </a:t>
            </a:r>
            <a:r>
              <a:rPr lang="en-US" sz="2400" dirty="0" smtClean="0">
                <a:cs typeface="B Nazanin" panose="00000400000000000000" pitchFamily="2" charset="-78"/>
              </a:rPr>
              <a:t>Gear</a:t>
            </a:r>
            <a:r>
              <a:rPr lang="fa-IR" sz="2400" dirty="0" smtClean="0">
                <a:cs typeface="B Nazanin" panose="00000400000000000000" pitchFamily="2" charset="-78"/>
              </a:rPr>
              <a:t> سامسونگ</a:t>
            </a:r>
            <a:endParaRPr lang="en-US" sz="2400" dirty="0">
              <a:cs typeface="B Nazanin" panose="00000400000000000000" pitchFamily="2" charset="-78"/>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84566657"/>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a:t>
            </a:r>
            <a:r>
              <a:rPr lang="en-US" dirty="0" smtClean="0"/>
              <a:t>://OmniVizrt.com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3226" y="2289175"/>
            <a:ext cx="6488910" cy="4194175"/>
          </a:xfrm>
        </p:spPr>
      </p:pic>
      <p:sp>
        <p:nvSpPr>
          <p:cNvPr id="4" name="Title 1"/>
          <p:cNvSpPr txBox="1">
            <a:spLocks/>
          </p:cNvSpPr>
          <p:nvPr/>
        </p:nvSpPr>
        <p:spPr>
          <a:xfrm>
            <a:off x="874220" y="12528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fa-IR" sz="2400" dirty="0" smtClean="0">
                <a:cs typeface="B Nazanin" panose="00000400000000000000" pitchFamily="2" charset="-78"/>
              </a:rPr>
              <a:t>یک مجموعه تخصصی رسانه با محصولات ویژه در حوزه 360 ویژه پلتفرم های وب، اندروید، </a:t>
            </a:r>
            <a:r>
              <a:rPr lang="en-US" sz="2400" dirty="0" smtClean="0">
                <a:cs typeface="B Nazanin" panose="00000400000000000000" pitchFamily="2" charset="-78"/>
              </a:rPr>
              <a:t>IOS</a:t>
            </a:r>
            <a:r>
              <a:rPr lang="fa-IR" sz="2400" dirty="0" smtClean="0">
                <a:cs typeface="B Nazanin" panose="00000400000000000000" pitchFamily="2" charset="-78"/>
              </a:rPr>
              <a:t> و... با قابلیت هایی نظیر </a:t>
            </a:r>
            <a:r>
              <a:rPr lang="en-US" sz="2400" dirty="0" smtClean="0">
                <a:cs typeface="B Nazanin" panose="00000400000000000000" pitchFamily="2" charset="-78"/>
              </a:rPr>
              <a:t>Player</a:t>
            </a:r>
            <a:r>
              <a:rPr lang="fa-IR" sz="2400" dirty="0" smtClean="0">
                <a:cs typeface="B Nazanin" panose="00000400000000000000" pitchFamily="2" charset="-78"/>
              </a:rPr>
              <a:t>، تبلیغات درون برنامه ای و...</a:t>
            </a:r>
            <a:endParaRPr lang="en-US" sz="2400" dirty="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84144977"/>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https://www.nextvr.com/</a:t>
            </a:r>
          </a:p>
        </p:txBody>
      </p:sp>
      <p:sp>
        <p:nvSpPr>
          <p:cNvPr id="4" name="Title 1"/>
          <p:cNvSpPr txBox="1">
            <a:spLocks/>
          </p:cNvSpPr>
          <p:nvPr/>
        </p:nvSpPr>
        <p:spPr>
          <a:xfrm>
            <a:off x="874220" y="1252818"/>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rtl="1"/>
            <a:r>
              <a:rPr lang="fa-IR" sz="2400" dirty="0" smtClean="0">
                <a:cs typeface="B Nazanin" panose="00000400000000000000" pitchFamily="2" charset="-78"/>
              </a:rPr>
              <a:t>یک مجموعه تخصصی در زمینه پوشش رسانه ای رخدادها به وسیله واقعیت مجازی و همکاری مجموعه های بزرگی همچون </a:t>
            </a:r>
            <a:r>
              <a:rPr lang="en-US" sz="2400" dirty="0" smtClean="0">
                <a:cs typeface="B Nazanin" panose="00000400000000000000" pitchFamily="2" charset="-78"/>
              </a:rPr>
              <a:t>Fox Sport</a:t>
            </a:r>
            <a:r>
              <a:rPr lang="fa-IR" sz="2400" dirty="0" smtClean="0">
                <a:cs typeface="B Nazanin" panose="00000400000000000000" pitchFamily="2" charset="-78"/>
              </a:rPr>
              <a:t> در زمینه پوشش مسابقات بوندس لیگا</a:t>
            </a:r>
            <a:endParaRPr lang="en-US" sz="2400" dirty="0">
              <a:cs typeface="B Nazanin" panose="00000400000000000000" pitchFamily="2" charset="-78"/>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0945" y="2160588"/>
            <a:ext cx="6749750" cy="449738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1690625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فروش و بازاریابی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61812956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www.obsessvr.com/</a:t>
            </a:r>
          </a:p>
        </p:txBody>
      </p:sp>
      <p:sp>
        <p:nvSpPr>
          <p:cNvPr id="3" name="Content Placeholder 2"/>
          <p:cNvSpPr>
            <a:spLocks noGrp="1"/>
          </p:cNvSpPr>
          <p:nvPr>
            <p:ph idx="1"/>
          </p:nvPr>
        </p:nvSpPr>
        <p:spPr>
          <a:xfrm>
            <a:off x="646111" y="1428907"/>
            <a:ext cx="9873089" cy="424342"/>
          </a:xfrm>
        </p:spPr>
        <p:txBody>
          <a:bodyPr/>
          <a:lstStyle/>
          <a:p>
            <a:pPr algn="just" rtl="1"/>
            <a:r>
              <a:rPr lang="fa-IR" dirty="0" smtClean="0">
                <a:cs typeface="B Nazanin" panose="00000400000000000000" pitchFamily="2" charset="-78"/>
              </a:rPr>
              <a:t>یک پلتفرم فروشگاهی ویژه فروشگاه های واقعیت افزوده و واقعیت مجازی.</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3245" y="1944000"/>
            <a:ext cx="7857955" cy="4642831"/>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805293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http://www.10xarmy.com/</a:t>
            </a:r>
          </a:p>
        </p:txBody>
      </p:sp>
      <p:sp>
        <p:nvSpPr>
          <p:cNvPr id="3" name="Content Placeholder 2"/>
          <p:cNvSpPr>
            <a:spLocks noGrp="1"/>
          </p:cNvSpPr>
          <p:nvPr>
            <p:ph idx="1"/>
          </p:nvPr>
        </p:nvSpPr>
        <p:spPr>
          <a:xfrm>
            <a:off x="646111" y="1428907"/>
            <a:ext cx="9873089" cy="424342"/>
          </a:xfrm>
        </p:spPr>
        <p:txBody>
          <a:bodyPr/>
          <a:lstStyle/>
          <a:p>
            <a:pPr algn="just" rtl="1"/>
            <a:r>
              <a:rPr lang="fa-IR" dirty="0" smtClean="0">
                <a:cs typeface="B Nazanin" panose="00000400000000000000" pitchFamily="2" charset="-78"/>
              </a:rPr>
              <a:t>فروشگاه واقعیت مجازی ویژه محصولات آموزشی و مکتوب</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72" y="2037759"/>
            <a:ext cx="10058400" cy="447617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6724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Giroptic </a:t>
            </a:r>
            <a:r>
              <a:rPr lang="en-US" dirty="0" err="1"/>
              <a:t>iO</a:t>
            </a:r>
            <a:endParaRPr lang="en-US" dirty="0"/>
          </a:p>
        </p:txBody>
      </p:sp>
      <p:sp>
        <p:nvSpPr>
          <p:cNvPr id="5" name="TextBox 4"/>
          <p:cNvSpPr txBox="1"/>
          <p:nvPr/>
        </p:nvSpPr>
        <p:spPr>
          <a:xfrm>
            <a:off x="8098542" y="1853247"/>
            <a:ext cx="2688522" cy="2308324"/>
          </a:xfrm>
          <a:prstGeom prst="rect">
            <a:avLst/>
          </a:prstGeom>
          <a:noFill/>
        </p:spPr>
        <p:txBody>
          <a:bodyPr wrap="square" rtlCol="0">
            <a:spAutoFit/>
          </a:bodyPr>
          <a:lstStyle/>
          <a:p>
            <a:pPr algn="just" rtl="1"/>
            <a:r>
              <a:rPr lang="fa-IR" dirty="0" smtClean="0">
                <a:cs typeface="B Nazanin" panose="00000400000000000000" pitchFamily="2" charset="-78"/>
              </a:rPr>
              <a:t>همانطور که از نام و شمایل این دوربین پیداست، این محصول ویژه تلفن های همراه و تبلت ها عرضه شده است و قابلیت های جالبی نظیر پردازش تصویر بلادرنگ را در خود جای داده است و با هر دو سیستم عامل اندروید و آیفون نیز کار می کند.</a:t>
            </a:r>
            <a:endParaRPr lang="en-US" dirty="0">
              <a:cs typeface="B Nazanin" panose="00000400000000000000" pitchFamily="2" charset="-78"/>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3372" y="1853248"/>
            <a:ext cx="7452431" cy="4195762"/>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8085710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4511" y="3109518"/>
            <a:ext cx="9404723" cy="1400530"/>
          </a:xfrm>
        </p:spPr>
        <p:txBody>
          <a:bodyPr/>
          <a:lstStyle/>
          <a:p>
            <a:pPr algn="ctr"/>
            <a:r>
              <a:rPr lang="fa-IR" dirty="0" smtClean="0">
                <a:cs typeface="B Titr" panose="00000700000000000000" pitchFamily="2" charset="-78"/>
              </a:rPr>
              <a:t>شبکه های اجتماعی</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63749942"/>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توئیتر</a:t>
            </a:r>
            <a:endParaRPr lang="en-US" dirty="0">
              <a:cs typeface="B Titr" panose="00000700000000000000" pitchFamily="2" charset="-78"/>
            </a:endParaRPr>
          </a:p>
        </p:txBody>
      </p:sp>
      <p:sp>
        <p:nvSpPr>
          <p:cNvPr id="3" name="Content Placeholder 2"/>
          <p:cNvSpPr>
            <a:spLocks noGrp="1"/>
          </p:cNvSpPr>
          <p:nvPr>
            <p:ph idx="1"/>
          </p:nvPr>
        </p:nvSpPr>
        <p:spPr>
          <a:xfrm>
            <a:off x="1104293" y="1304118"/>
            <a:ext cx="8946541" cy="4484681"/>
          </a:xfrm>
        </p:spPr>
        <p:txBody>
          <a:bodyPr>
            <a:normAutofit/>
          </a:bodyPr>
          <a:lstStyle/>
          <a:p>
            <a:pPr marL="0" indent="0" algn="just" rtl="1">
              <a:buNone/>
            </a:pPr>
            <a:r>
              <a:rPr lang="fa-IR" dirty="0">
                <a:cs typeface="B Nazanin" panose="00000400000000000000" pitchFamily="2" charset="-78"/>
              </a:rPr>
              <a:t>اپلیکیشن </a:t>
            </a:r>
            <a:r>
              <a:rPr lang="en-US" dirty="0" smtClean="0">
                <a:cs typeface="B Nazanin" panose="00000400000000000000" pitchFamily="2" charset="-78"/>
              </a:rPr>
              <a:t>Swerve</a:t>
            </a:r>
            <a:r>
              <a:rPr lang="fa-IR" dirty="0" smtClean="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توییتر را در یک فضای مجازی سه بعدی قرار داده و هدست واقعیت مجازی بر روی این فضا تمرکز می‌کند. با اجرای این اپلیکیشن می‌توان جستجو و هشتگ را انجام داد. در حال حاضر، نسخه‌ی رایگان این اپلیکیشن تنها بخش کوچکی از خدمات شبکه‌های اجتماعی را انجام می‌دهد؛ اما به زودی پشتیبانی از قابلیت اشتراک گذاری تصاویر در فیسبوک نیز فراهم خواهد شد. اپلیکیشن </a:t>
            </a:r>
            <a:r>
              <a:rPr lang="en-US" dirty="0">
                <a:cs typeface="B Nazanin" panose="00000400000000000000" pitchFamily="2" charset="-78"/>
              </a:rPr>
              <a:t>Swerve </a:t>
            </a:r>
            <a:r>
              <a:rPr lang="fa-IR" dirty="0">
                <a:cs typeface="B Nazanin" panose="00000400000000000000" pitchFamily="2" charset="-78"/>
              </a:rPr>
              <a:t>در اواخر ماه جاری، آماده عرضه بوده و می‌توان از هم‌اکنون ثبت‌نام را به منظور استفاده از آن انجام داد. در حال حاضر این اپلیکیشن تنها از هدست </a:t>
            </a:r>
            <a:r>
              <a:rPr lang="en-US" dirty="0">
                <a:cs typeface="B Nazanin" panose="00000400000000000000" pitchFamily="2" charset="-78"/>
              </a:rPr>
              <a:t>Cardboard </a:t>
            </a:r>
            <a:r>
              <a:rPr lang="fa-IR" dirty="0">
                <a:cs typeface="B Nazanin" panose="00000400000000000000" pitchFamily="2" charset="-78"/>
              </a:rPr>
              <a:t>گوگل پشتیبانی می‌کند و پشتیبانی از </a:t>
            </a:r>
            <a:r>
              <a:rPr lang="en-US" dirty="0">
                <a:cs typeface="B Nazanin" panose="00000400000000000000" pitchFamily="2" charset="-78"/>
              </a:rPr>
              <a:t>Gear VR </a:t>
            </a:r>
            <a:r>
              <a:rPr lang="fa-IR" dirty="0">
                <a:cs typeface="B Nazanin" panose="00000400000000000000" pitchFamily="2" charset="-78"/>
              </a:rPr>
              <a:t>سامسونگ نیز به زودی عرضه می‌شود. </a:t>
            </a:r>
            <a:endParaRPr lang="fa-IR" dirty="0" smtClean="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5663" y="2428875"/>
            <a:ext cx="4998244" cy="499824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60931715"/>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یوتیوب</a:t>
            </a:r>
            <a:endParaRPr lang="en-US" dirty="0">
              <a:cs typeface="B Titr" panose="00000700000000000000" pitchFamily="2" charset="-78"/>
            </a:endParaRPr>
          </a:p>
        </p:txBody>
      </p:sp>
      <p:sp>
        <p:nvSpPr>
          <p:cNvPr id="3" name="Content Placeholder 2"/>
          <p:cNvSpPr>
            <a:spLocks noGrp="1"/>
          </p:cNvSpPr>
          <p:nvPr>
            <p:ph idx="1"/>
          </p:nvPr>
        </p:nvSpPr>
        <p:spPr>
          <a:xfrm>
            <a:off x="1104293" y="1304118"/>
            <a:ext cx="8946541" cy="4484681"/>
          </a:xfrm>
        </p:spPr>
        <p:txBody>
          <a:bodyPr>
            <a:normAutofit lnSpcReduction="10000"/>
          </a:bodyPr>
          <a:lstStyle/>
          <a:p>
            <a:pPr marL="0" indent="0" algn="just" rtl="1">
              <a:buNone/>
            </a:pPr>
            <a:r>
              <a:rPr lang="fa-IR" dirty="0" smtClean="0">
                <a:cs typeface="B Nazanin" panose="00000400000000000000" pitchFamily="2" charset="-78"/>
              </a:rPr>
              <a:t>در تاریخ جمعه 15 آبان 94 ساندار </a:t>
            </a:r>
            <a:r>
              <a:rPr lang="fa-IR" dirty="0">
                <a:cs typeface="B Nazanin" panose="00000400000000000000" pitchFamily="2" charset="-78"/>
              </a:rPr>
              <a:t>پیچای، مدیرعامل کمپانی گوگل با انتشار توییتی اعلام کرد که از این پس یوتیوب از ویدیو‌های واقعیت مجازی برای کاردبورد پشتیبانی می‌کند. گوگل، کاردبورد را به عنوان یک هدست واقعیت مجازی در جریان کنفرانس توسعه دهندگان سال ۲۰۱۴ معرفی کرد. این هدست واقعیت مجازی برخلاف محصولاتی که توسط رقبا روانه‌ی بازار شده، از مقوا ساخته شده و کاربران می‌توانند به سادگی با خریداری آن و استفاده از الگو‌های موجود، هدست واقعیت مجازی خود را بسازند. حال این کمپانی پشتیبانی از ویدیو‌های واقعیت مجازی را برای این هدست در یوتیوب آغاز کرده </a:t>
            </a:r>
            <a:r>
              <a:rPr lang="fa-IR" dirty="0" smtClean="0">
                <a:cs typeface="B Nazanin" panose="00000400000000000000" pitchFamily="2" charset="-78"/>
              </a:rPr>
              <a:t>است.	</a:t>
            </a:r>
          </a:p>
          <a:p>
            <a:pPr marL="0" indent="0" algn="just" rtl="1">
              <a:buNone/>
            </a:pPr>
            <a:r>
              <a:rPr lang="fa-IR" dirty="0" smtClean="0">
                <a:cs typeface="B Nazanin" panose="00000400000000000000" pitchFamily="2" charset="-78"/>
              </a:rPr>
              <a:t>یوتیوب </a:t>
            </a:r>
            <a:r>
              <a:rPr lang="fa-IR" dirty="0">
                <a:cs typeface="B Nazanin" panose="00000400000000000000" pitchFamily="2" charset="-78"/>
              </a:rPr>
              <a:t>پیش از این از ویدیو‌های ۳۶۰ درجه پشتیبانی می‌کرد، اما حال محتوای واقعیت مجازی نیز توسط این سرویس پشتیبانی می‌شد. در صورتی که به یوتیوب مراجعه کنید، می‌توانید ویدیو‌هایی را با پشتیبانی از کاردبورد ببنید که در منوی صفحه‌ی نمایش آیکون هدست واقعیت مجازی گوگل را نیز به همراه </a:t>
            </a:r>
            <a:r>
              <a:rPr lang="fa-IR" dirty="0" smtClean="0">
                <a:cs typeface="B Nazanin" panose="00000400000000000000" pitchFamily="2" charset="-78"/>
              </a:rPr>
              <a:t>دارند.</a:t>
            </a:r>
            <a:endParaRPr lang="en-US" dirty="0" smtClean="0">
              <a:cs typeface="B Nazanin" panose="00000400000000000000" pitchFamily="2" charset="-78"/>
            </a:endParaRPr>
          </a:p>
          <a:p>
            <a:pPr marL="0" indent="0" algn="just" rtl="1">
              <a:buNone/>
            </a:pPr>
            <a:r>
              <a:rPr lang="fa-IR" dirty="0" smtClean="0">
                <a:cs typeface="B Nazanin" panose="00000400000000000000" pitchFamily="2" charset="-78"/>
              </a:rPr>
              <a:t>گوگل </a:t>
            </a:r>
            <a:r>
              <a:rPr lang="fa-IR" dirty="0">
                <a:cs typeface="B Nazanin" panose="00000400000000000000" pitchFamily="2" charset="-78"/>
              </a:rPr>
              <a:t>برخلاف بسیاری از رقبایش، محصول بسیار ساده‌ای را به عنوان هدست واقعیت مجازی روانه‌ی بازار کرده است. البته با نگاهی به نوپا بودن این حوزه، می‌توان سیاست در پیش گرفته شده توسط گوگل را بسیار منطقی خواند. واقعیت مجازی هنوز به پختگی لازم نرسیده و از این‌رو بسیاری از کمپانی‌ها محصولات نهایی خود را روانه‌‌ی بازار نکرده و تنها به عرضه‌ی نسخه‌های پیش نمایش و مخصوص توسعه‌دهندگان اکتفا کرده‌اند، حال آنکه گوگل با انتخاب یک الگوی ساده، محصول خود را روانه‌‌ی بازار کرده و احتمالا با دریافت بازخورد کاربران در آزمایشگاه‌های تحقیقاتی خود در حال کار روی محصول بهتری است.</a:t>
            </a:r>
          </a:p>
          <a:p>
            <a:pPr marL="0" indent="0" algn="just" rtl="1">
              <a:buNone/>
            </a:pPr>
            <a:endParaRPr lang="fa-IR" dirty="0" smtClean="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71501334"/>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Alt Space</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0646" y="1910600"/>
            <a:ext cx="10093833" cy="4947400"/>
          </a:xfrm>
        </p:spPr>
      </p:pic>
      <p:sp>
        <p:nvSpPr>
          <p:cNvPr id="5" name="Content Placeholder 2"/>
          <p:cNvSpPr txBox="1">
            <a:spLocks/>
          </p:cNvSpPr>
          <p:nvPr/>
        </p:nvSpPr>
        <p:spPr>
          <a:xfrm>
            <a:off x="1104293" y="1152983"/>
            <a:ext cx="8946541" cy="44846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gn="just" rtl="1">
              <a:buFont typeface="Wingdings 3" charset="2"/>
              <a:buNone/>
            </a:pPr>
            <a:r>
              <a:rPr lang="fa-IR" dirty="0" smtClean="0">
                <a:cs typeface="B Nazanin" panose="00000400000000000000" pitchFamily="2" charset="-78"/>
              </a:rPr>
              <a:t>یک شبکه اجتماعی مبتنی بر </a:t>
            </a:r>
            <a:r>
              <a:rPr lang="en-US" dirty="0" smtClean="0">
                <a:cs typeface="B Nazanin" panose="00000400000000000000" pitchFamily="2" charset="-78"/>
              </a:rPr>
              <a:t>VR</a:t>
            </a:r>
            <a:r>
              <a:rPr lang="fa-IR" dirty="0" smtClean="0">
                <a:cs typeface="B Nazanin" panose="00000400000000000000" pitchFamily="2" charset="-78"/>
              </a:rPr>
              <a:t> که البته حالت دو بعدی را نیز در نظر گرفته و برای اغلب پلتفرم های واقعیت مجازی به جز </a:t>
            </a:r>
            <a:r>
              <a:rPr lang="en-US" dirty="0" smtClean="0">
                <a:cs typeface="B Nazanin" panose="00000400000000000000" pitchFamily="2" charset="-78"/>
              </a:rPr>
              <a:t>Cardboard</a:t>
            </a:r>
            <a:r>
              <a:rPr lang="fa-IR" dirty="0" smtClean="0">
                <a:cs typeface="B Nazanin" panose="00000400000000000000" pitchFamily="2" charset="-78"/>
              </a:rPr>
              <a:t> قابل انجام است، به تازگی مایکروسافت در این مجموعه سرمایه گذاری کرده است.</a:t>
            </a:r>
            <a:endParaRPr lang="fa-IR" dirty="0">
              <a:cs typeface="B Nazanin" panose="00000400000000000000" pitchFamily="2" charset="-78"/>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08146792"/>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Spaces</a:t>
            </a:r>
            <a:endParaRPr lang="en-US" dirty="0">
              <a:cs typeface="B Titr" panose="00000700000000000000" pitchFamily="2" charset="-78"/>
            </a:endParaRPr>
          </a:p>
        </p:txBody>
      </p:sp>
      <p:sp>
        <p:nvSpPr>
          <p:cNvPr id="5" name="Content Placeholder 2"/>
          <p:cNvSpPr txBox="1">
            <a:spLocks/>
          </p:cNvSpPr>
          <p:nvPr/>
        </p:nvSpPr>
        <p:spPr>
          <a:xfrm>
            <a:off x="1104293" y="1152983"/>
            <a:ext cx="8946541" cy="44846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a:lstStyle>
          <a:p>
            <a:pPr marL="0" indent="0" algn="just" rtl="1">
              <a:buFont typeface="Wingdings 3" charset="2"/>
              <a:buNone/>
            </a:pPr>
            <a:r>
              <a:rPr lang="fa-IR" dirty="0" smtClean="0">
                <a:cs typeface="B Nazanin" panose="00000400000000000000" pitchFamily="2" charset="-78"/>
              </a:rPr>
              <a:t>پلتفرم واقعیت مجازی شبکه اجتماعی فیس بوک که در تعامل با فیس بوک 360 و مجموعه قدرتمند  </a:t>
            </a:r>
            <a:r>
              <a:rPr lang="en-US" dirty="0" smtClean="0">
                <a:cs typeface="B Nazanin" panose="00000400000000000000" pitchFamily="2" charset="-78"/>
              </a:rPr>
              <a:t>Oculus</a:t>
            </a:r>
            <a:r>
              <a:rPr lang="fa-IR" dirty="0" smtClean="0">
                <a:cs typeface="B Nazanin" panose="00000400000000000000" pitchFamily="2" charset="-78"/>
              </a:rPr>
              <a:t> توسعه یافته است.</a:t>
            </a:r>
            <a:endParaRPr lang="fa-IR" dirty="0">
              <a:cs typeface="B Nazanin" panose="00000400000000000000" pitchFamily="2" charset="-78"/>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4701" y="2006503"/>
            <a:ext cx="10118574" cy="4558603"/>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5497992"/>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657719"/>
            <a:ext cx="8946541" cy="1345482"/>
          </a:xfrm>
        </p:spPr>
        <p:txBody>
          <a:bodyPr>
            <a:normAutofit/>
          </a:bodyPr>
          <a:lstStyle/>
          <a:p>
            <a:pPr marL="0" indent="0" algn="ctr">
              <a:buNone/>
            </a:pPr>
            <a:r>
              <a:rPr lang="fa-IR" sz="6600" dirty="0">
                <a:cs typeface="B Titr" panose="00000700000000000000" pitchFamily="2" charset="-78"/>
              </a:rPr>
              <a:t>مهمترین محصولات ایرانی</a:t>
            </a:r>
            <a:endParaRPr lang="en-US" sz="6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85986610"/>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657719"/>
            <a:ext cx="8946541" cy="1345482"/>
          </a:xfrm>
        </p:spPr>
        <p:txBody>
          <a:bodyPr>
            <a:normAutofit/>
          </a:bodyPr>
          <a:lstStyle/>
          <a:p>
            <a:pPr marL="0" indent="0" algn="ctr">
              <a:buNone/>
            </a:pPr>
            <a:r>
              <a:rPr lang="fa-IR" sz="6600" dirty="0" smtClean="0">
                <a:cs typeface="B Titr" panose="00000700000000000000" pitchFamily="2" charset="-78"/>
              </a:rPr>
              <a:t>؟</a:t>
            </a:r>
            <a:endParaRPr lang="en-US" sz="6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84646595"/>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چالش ها</a:t>
            </a:r>
            <a:endParaRPr lang="en-US" dirty="0">
              <a:cs typeface="B Titr" panose="00000700000000000000" pitchFamily="2" charset="-78"/>
            </a:endParaRPr>
          </a:p>
        </p:txBody>
      </p:sp>
      <p:sp>
        <p:nvSpPr>
          <p:cNvPr id="3" name="Content Placeholder 2"/>
          <p:cNvSpPr>
            <a:spLocks noGrp="1"/>
          </p:cNvSpPr>
          <p:nvPr>
            <p:ph idx="1"/>
          </p:nvPr>
        </p:nvSpPr>
        <p:spPr>
          <a:xfrm>
            <a:off x="5414963" y="2052919"/>
            <a:ext cx="4634890" cy="1947582"/>
          </a:xfrm>
        </p:spPr>
        <p:txBody>
          <a:bodyPr/>
          <a:lstStyle/>
          <a:p>
            <a:pPr marL="457200" indent="-457200" algn="r" rtl="1">
              <a:buAutoNum type="arabicPeriod"/>
            </a:pPr>
            <a:r>
              <a:rPr lang="fa-IR" dirty="0" smtClean="0"/>
              <a:t>حسگرها</a:t>
            </a:r>
          </a:p>
          <a:p>
            <a:pPr marL="457200" indent="-457200" algn="r" rtl="1">
              <a:buAutoNum type="arabicPeriod"/>
            </a:pPr>
            <a:r>
              <a:rPr lang="fa-IR" dirty="0" smtClean="0"/>
              <a:t>چند کاربری</a:t>
            </a:r>
          </a:p>
          <a:p>
            <a:pPr marL="457200" indent="-457200" algn="r" rtl="1">
              <a:buAutoNum type="arabicPeriod"/>
            </a:pPr>
            <a:r>
              <a:rPr lang="fa-IR" dirty="0" smtClean="0"/>
              <a:t>سخت افزار</a:t>
            </a:r>
          </a:p>
          <a:p>
            <a:pPr marL="457200" indent="-457200" algn="r" rtl="1">
              <a:buAutoNum type="arabicPeriod"/>
            </a:pPr>
            <a:r>
              <a:rPr lang="fa-IR" dirty="0" smtClean="0"/>
              <a:t>کاربردی سازی بر بستر زندگی</a:t>
            </a:r>
          </a:p>
          <a:p>
            <a:pPr marL="0" indent="0" algn="r" rtl="1">
              <a:buNone/>
            </a:pPr>
            <a:endParaRPr lang="fa-IR" dirty="0" smtClean="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383570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52027367"/>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3040x1520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25 یا 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249</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https://www.giroptic.com/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243768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smtClean="0"/>
              <a:t>MOTO 360</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581177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Moto 360</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4506834" cy="5312682"/>
          </a:xfrm>
        </p:spPr>
        <p:txBody>
          <a:bodyPr>
            <a:normAutofit/>
          </a:bodyPr>
          <a:lstStyle/>
          <a:p>
            <a:pPr marL="0" indent="0" algn="just" rtl="1">
              <a:buNone/>
            </a:pPr>
            <a:r>
              <a:rPr lang="fa-IR" dirty="0" smtClean="0">
                <a:cs typeface="B Nazanin" panose="00000400000000000000" pitchFamily="2" charset="-78"/>
              </a:rPr>
              <a:t>کمپانی مورولا که </a:t>
            </a:r>
            <a:r>
              <a:rPr lang="fa-IR" dirty="0">
                <a:cs typeface="B Nazanin" panose="00000400000000000000" pitchFamily="2" charset="-78"/>
              </a:rPr>
              <a:t>تحت مالکیت لنوو قرار دارد، از دوربین ۳۶۰ </a:t>
            </a:r>
            <a:r>
              <a:rPr lang="fa-IR" dirty="0" smtClean="0">
                <a:cs typeface="B Nazanin" panose="00000400000000000000" pitchFamily="2" charset="-78"/>
              </a:rPr>
              <a:t>درجه‌ جدید </a:t>
            </a:r>
            <a:r>
              <a:rPr lang="fa-IR" dirty="0">
                <a:cs typeface="B Nazanin" panose="00000400000000000000" pitchFamily="2" charset="-78"/>
              </a:rPr>
              <a:t> </a:t>
            </a:r>
            <a:r>
              <a:rPr lang="en-US" sz="1400" dirty="0">
                <a:cs typeface="B Nazanin" panose="00000400000000000000" pitchFamily="2" charset="-78"/>
              </a:rPr>
              <a:t>moto 360 </a:t>
            </a:r>
            <a:r>
              <a:rPr lang="en-US" sz="1400" dirty="0" smtClean="0">
                <a:cs typeface="B Nazanin" panose="00000400000000000000" pitchFamily="2" charset="-78"/>
              </a:rPr>
              <a:t>Camera</a:t>
            </a:r>
            <a:r>
              <a:rPr lang="fa-IR" sz="1400" dirty="0" smtClean="0">
                <a:cs typeface="B Nazanin" panose="00000400000000000000" pitchFamily="2" charset="-78"/>
              </a:rPr>
              <a:t> </a:t>
            </a:r>
            <a:r>
              <a:rPr lang="en-US" dirty="0">
                <a:cs typeface="B Nazanin" panose="00000400000000000000" pitchFamily="2" charset="-78"/>
              </a:rPr>
              <a:t> </a:t>
            </a:r>
            <a:r>
              <a:rPr lang="fa-IR" dirty="0" smtClean="0">
                <a:cs typeface="B Nazanin" panose="00000400000000000000" pitchFamily="2" charset="-78"/>
              </a:rPr>
              <a:t>رونمایی </a:t>
            </a:r>
            <a:r>
              <a:rPr lang="fa-IR" dirty="0">
                <a:cs typeface="B Nazanin" panose="00000400000000000000" pitchFamily="2" charset="-78"/>
              </a:rPr>
              <a:t>کرد. </a:t>
            </a:r>
            <a:endParaRPr lang="fa-IR" dirty="0" smtClean="0">
              <a:cs typeface="B Nazanin" panose="00000400000000000000" pitchFamily="2" charset="-78"/>
            </a:endParaRPr>
          </a:p>
          <a:p>
            <a:pPr marL="0" indent="0" algn="just" rtl="1">
              <a:buNone/>
            </a:pPr>
            <a:r>
              <a:rPr lang="fa-IR" dirty="0" smtClean="0">
                <a:cs typeface="B Nazanin" panose="00000400000000000000" pitchFamily="2" charset="-78"/>
              </a:rPr>
              <a:t>با </a:t>
            </a:r>
            <a:r>
              <a:rPr lang="fa-IR" dirty="0">
                <a:cs typeface="B Nazanin" panose="00000400000000000000" pitchFamily="2" charset="-78"/>
              </a:rPr>
              <a:t>استفاده از این دوربین می‌توان ویدیوها و تصاویر ۳۶۰ درجه‌ ثبت کرد. دوربین ۳۶۰ درجه موتو از وجود دو لنز با پوشش ۳۶۰ درجه بهره می‌برد. این دوربین قادر است </a:t>
            </a:r>
            <a:r>
              <a:rPr lang="fa-IR" dirty="0" smtClean="0">
                <a:cs typeface="B Nazanin" panose="00000400000000000000" pitchFamily="2" charset="-78"/>
              </a:rPr>
              <a:t>ویدیوی</a:t>
            </a:r>
            <a:r>
              <a:rPr lang="en-US" dirty="0" smtClean="0">
                <a:cs typeface="B Nazanin" panose="00000400000000000000" pitchFamily="2" charset="-78"/>
              </a:rPr>
              <a:t>4k</a:t>
            </a:r>
            <a:r>
              <a:rPr lang="fa-IR" dirty="0" smtClean="0">
                <a:cs typeface="B Nazanin" panose="00000400000000000000" pitchFamily="2" charset="-78"/>
              </a:rPr>
              <a:t> </a:t>
            </a:r>
            <a:r>
              <a:rPr lang="en-US" dirty="0">
                <a:cs typeface="B Nazanin" panose="00000400000000000000" pitchFamily="2" charset="-78"/>
              </a:rPr>
              <a:t> </a:t>
            </a:r>
            <a:r>
              <a:rPr lang="fa-IR" dirty="0">
                <a:cs typeface="B Nazanin" panose="00000400000000000000" pitchFamily="2" charset="-78"/>
              </a:rPr>
              <a:t>با نرخ ۲۴ فریم در هر ثانیه ثبت کند.</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925" y="1429350"/>
            <a:ext cx="5307975" cy="353865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952593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892769249"/>
              </p:ext>
            </p:extLst>
          </p:nvPr>
        </p:nvGraphicFramePr>
        <p:xfrm>
          <a:off x="1103313" y="2052638"/>
          <a:ext cx="8947150" cy="323596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 x 150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3840 x 2160</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baseline="0" dirty="0" smtClean="0">
                          <a:cs typeface="B Nazanin" panose="00000400000000000000" pitchFamily="2" charset="-78"/>
                        </a:rPr>
                        <a:t>24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244.99 </a:t>
                      </a:r>
                      <a:r>
                        <a:rPr lang="fa-IR" baseline="0" dirty="0" smtClean="0">
                          <a:cs typeface="B Nazanin" panose="00000400000000000000" pitchFamily="2" charset="-78"/>
                        </a:rPr>
                        <a:t> دلار آمریکا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https://www.motorola.com/us/products/moto-mods/moto-360-camera</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61773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مرور کلی</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algn="r" rtl="1"/>
            <a:r>
              <a:rPr lang="fa-IR" dirty="0" smtClean="0">
                <a:cs typeface="B Nazanin" panose="00000400000000000000" pitchFamily="2" charset="-78"/>
              </a:rPr>
              <a:t>واقعیت مجازی سعی در واقع نمایی فضای مجازی دارد که این کار را از طریق ترکیب هماهنگ موارد زیر :</a:t>
            </a:r>
          </a:p>
          <a:p>
            <a:pPr marL="457200" indent="-457200" algn="r" rtl="1">
              <a:buFont typeface="Wingdings 3" charset="2"/>
              <a:buAutoNum type="arabicParenR"/>
            </a:pPr>
            <a:r>
              <a:rPr lang="en-US" dirty="0" smtClean="0">
                <a:cs typeface="B Nazanin" panose="00000400000000000000" pitchFamily="2" charset="-78"/>
              </a:rPr>
              <a:t>Content</a:t>
            </a:r>
            <a:r>
              <a:rPr lang="fa-IR" dirty="0">
                <a:cs typeface="B Nazanin" panose="00000400000000000000" pitchFamily="2" charset="-78"/>
              </a:rPr>
              <a:t> </a:t>
            </a:r>
            <a:r>
              <a:rPr lang="fa-IR" dirty="0" smtClean="0">
                <a:cs typeface="B Nazanin" panose="00000400000000000000" pitchFamily="2" charset="-78"/>
              </a:rPr>
              <a:t>نمایش.</a:t>
            </a:r>
            <a:endParaRPr lang="en-US" dirty="0">
              <a:cs typeface="B Nazanin" panose="00000400000000000000" pitchFamily="2" charset="-78"/>
            </a:endParaRPr>
          </a:p>
          <a:p>
            <a:pPr marL="457200" indent="-457200" algn="r" rtl="1">
              <a:buAutoNum type="arabicParenR"/>
            </a:pPr>
            <a:r>
              <a:rPr lang="fa-IR" dirty="0" smtClean="0">
                <a:cs typeface="B Nazanin" panose="00000400000000000000" pitchFamily="2" charset="-78"/>
              </a:rPr>
              <a:t>بستر سخت افزاری نمایش.</a:t>
            </a:r>
          </a:p>
          <a:p>
            <a:pPr marL="457200" indent="-457200" algn="r" rtl="1">
              <a:buAutoNum type="arabicParenR"/>
            </a:pPr>
            <a:r>
              <a:rPr lang="fa-IR" dirty="0" smtClean="0">
                <a:cs typeface="B Nazanin" panose="00000400000000000000" pitchFamily="2" charset="-78"/>
              </a:rPr>
              <a:t>بستر نرم افزاری نمایش.</a:t>
            </a:r>
          </a:p>
          <a:p>
            <a:pPr marL="0" indent="0" algn="just" rtl="1">
              <a:buNone/>
            </a:pPr>
            <a:r>
              <a:rPr lang="fa-IR" dirty="0" smtClean="0">
                <a:cs typeface="B Nazanin" panose="00000400000000000000" pitchFamily="2" charset="-78"/>
              </a:rPr>
              <a:t>به مخاطب عرضه می دارد، این </a:t>
            </a:r>
            <a:r>
              <a:rPr lang="en-US" dirty="0" smtClean="0">
                <a:cs typeface="B Nazanin" panose="00000400000000000000" pitchFamily="2" charset="-78"/>
              </a:rPr>
              <a:t>Content</a:t>
            </a:r>
            <a:r>
              <a:rPr lang="fa-IR" dirty="0" smtClean="0">
                <a:cs typeface="B Nazanin" panose="00000400000000000000" pitchFamily="2" charset="-78"/>
              </a:rPr>
              <a:t> در قالب های </a:t>
            </a:r>
            <a:r>
              <a:rPr lang="en-US" dirty="0" smtClean="0">
                <a:cs typeface="B Nazanin" panose="00000400000000000000" pitchFamily="2" charset="-78"/>
              </a:rPr>
              <a:t>VR</a:t>
            </a:r>
            <a:r>
              <a:rPr lang="fa-IR" dirty="0" smtClean="0">
                <a:cs typeface="B Nazanin" panose="00000400000000000000" pitchFamily="2" charset="-78"/>
              </a:rPr>
              <a:t> و 360 عرضه می گردد که هر کدام از این عناوین با یکدیگر تفاوت هایی دارند و خود نیز شامل زیرشاخه هایی هستند که در ادامه به آنها می پردازیم.			</a:t>
            </a:r>
            <a:r>
              <a:rPr lang="fa-IR" dirty="0">
                <a:cs typeface="B Nazanin" panose="00000400000000000000" pitchFamily="2" charset="-78"/>
              </a:rPr>
              <a:t/>
            </a:r>
            <a:br>
              <a:rPr lang="fa-IR" dirty="0">
                <a:cs typeface="B Nazanin" panose="00000400000000000000" pitchFamily="2" charset="-78"/>
              </a:rPr>
            </a:br>
            <a:r>
              <a:rPr lang="fa-IR" dirty="0" smtClean="0">
                <a:cs typeface="B Nazanin" panose="00000400000000000000" pitchFamily="2" charset="-78"/>
              </a:rPr>
              <a:t>پس از بررسی ساختارهای عرضه </a:t>
            </a:r>
            <a:r>
              <a:rPr lang="en-US" dirty="0" smtClean="0">
                <a:cs typeface="B Nazanin" panose="00000400000000000000" pitchFamily="2" charset="-78"/>
              </a:rPr>
              <a:t>Content</a:t>
            </a:r>
            <a:r>
              <a:rPr lang="fa-IR" dirty="0" smtClean="0">
                <a:cs typeface="B Nazanin" panose="00000400000000000000" pitchFamily="2" charset="-78"/>
              </a:rPr>
              <a:t> به بررسی پلتفرم های سخت افزاری و نرم افزاری این حوزه می پردازیم.</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75174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smtClean="0"/>
              <a:t>Insta Nano</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661912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Insta </a:t>
            </a:r>
            <a:r>
              <a:rPr lang="en-US" dirty="0" err="1" smtClean="0"/>
              <a:t>nano</a:t>
            </a:r>
            <a:endParaRPr lang="en-US" dirty="0"/>
          </a:p>
        </p:txBody>
      </p:sp>
      <p:sp>
        <p:nvSpPr>
          <p:cNvPr id="5" name="TextBox 4"/>
          <p:cNvSpPr txBox="1"/>
          <p:nvPr/>
        </p:nvSpPr>
        <p:spPr>
          <a:xfrm>
            <a:off x="5786438" y="1853248"/>
            <a:ext cx="5000626" cy="1200329"/>
          </a:xfrm>
          <a:prstGeom prst="rect">
            <a:avLst/>
          </a:prstGeom>
          <a:noFill/>
        </p:spPr>
        <p:txBody>
          <a:bodyPr wrap="square" rtlCol="0">
            <a:spAutoFit/>
          </a:bodyPr>
          <a:lstStyle/>
          <a:p>
            <a:pPr algn="just" rtl="1"/>
            <a:r>
              <a:rPr lang="fa-IR" dirty="0" smtClean="0">
                <a:cs typeface="B Nazanin" panose="00000400000000000000" pitchFamily="2" charset="-78"/>
              </a:rPr>
              <a:t>مانند سایر محصولات هم</a:t>
            </a:r>
            <a:r>
              <a:rPr lang="en-US" dirty="0" smtClean="0">
                <a:cs typeface="B Nazanin" panose="00000400000000000000" pitchFamily="2" charset="-78"/>
              </a:rPr>
              <a:t> </a:t>
            </a:r>
            <a:r>
              <a:rPr lang="fa-IR" dirty="0" smtClean="0">
                <a:cs typeface="B Nazanin" panose="00000400000000000000" pitchFamily="2" charset="-78"/>
              </a:rPr>
              <a:t>رده خود یک ماژول تبدیل 360 درجه محسوب می شود که تنها بر بستر تلفن های مجهز به سیستم عامل آیفون کار می کند و آیفون شما را به یک محصول 360 درجه تمام عیار تبدیل می کند.</a:t>
            </a:r>
            <a:endParaRPr lang="en-US" dirty="0">
              <a:cs typeface="B Nazanin" panose="000004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8805" y="1445419"/>
            <a:ext cx="5060476" cy="4799727"/>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2003052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43062329"/>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3040x1520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199دلار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https://www.insta360.com/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504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JAUNT Spare Camera Module</a:t>
            </a:r>
          </a:p>
        </p:txBody>
      </p:sp>
      <p:sp>
        <p:nvSpPr>
          <p:cNvPr id="3" name="Content Placeholder 2"/>
          <p:cNvSpPr>
            <a:spLocks noGrp="1"/>
          </p:cNvSpPr>
          <p:nvPr>
            <p:ph idx="1"/>
          </p:nvPr>
        </p:nvSpPr>
        <p:spPr>
          <a:xfrm>
            <a:off x="563775" y="1766676"/>
            <a:ext cx="6544256" cy="4512680"/>
          </a:xfrm>
        </p:spPr>
        <p:txBody>
          <a:bodyPr/>
          <a:lstStyle/>
          <a:p>
            <a:pPr algn="just"/>
            <a:r>
              <a:rPr lang="en-US" dirty="0"/>
              <a:t>Use this JAUNT Spare Camera Module to replace a damaged or non-functioning camera module in your Jaunt ONE camera system. This is a direct drop replacement for any of the 24 original camera modules inside the Jaunt ONE.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50113" y="1345864"/>
            <a:ext cx="4520406" cy="452040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28597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QBIC </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8180112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QBIC </a:t>
            </a:r>
          </a:p>
        </p:txBody>
      </p:sp>
      <p:sp>
        <p:nvSpPr>
          <p:cNvPr id="5" name="TextBox 4"/>
          <p:cNvSpPr txBox="1"/>
          <p:nvPr/>
        </p:nvSpPr>
        <p:spPr>
          <a:xfrm>
            <a:off x="5256210" y="1853248"/>
            <a:ext cx="5530854" cy="923330"/>
          </a:xfrm>
          <a:prstGeom prst="rect">
            <a:avLst/>
          </a:prstGeom>
          <a:noFill/>
        </p:spPr>
        <p:txBody>
          <a:bodyPr wrap="square" rtlCol="0">
            <a:spAutoFit/>
          </a:bodyPr>
          <a:lstStyle/>
          <a:p>
            <a:pPr algn="r" rtl="1"/>
            <a:r>
              <a:rPr lang="fa-IR" dirty="0" smtClean="0">
                <a:cs typeface="B Nazanin" panose="00000400000000000000" pitchFamily="2" charset="-78"/>
              </a:rPr>
              <a:t>یک دوربین پانوراما شامل چهار لنز عریض که به صورت عمودی و افقی تصویر را ضبط می کنند و البته این خانواده یک ماژول 360 برای تلفن همراه را نیز در کنار اکوسیستم اختصاصی 360 خود عرضه کرده است.</a:t>
            </a:r>
            <a:endParaRPr lang="en-US" dirty="0">
              <a:cs typeface="B Nazanin" panose="00000400000000000000" pitchFamily="2" charset="-78"/>
            </a:endParaRPr>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950" y="1707356"/>
            <a:ext cx="4610099" cy="4610099"/>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9731" y="3490912"/>
            <a:ext cx="4667250" cy="27051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136915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06447726"/>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185</a:t>
                      </a:r>
                      <a:r>
                        <a:rPr lang="fa-IR" dirty="0" smtClean="0">
                          <a:cs typeface="B Nazanin" panose="00000400000000000000" pitchFamily="2" charset="-78"/>
                        </a:rPr>
                        <a:t>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1920 x 1080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60-240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260</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600" dirty="0" smtClean="0">
                          <a:cs typeface="B Nazanin" panose="00000400000000000000" pitchFamily="2" charset="-78"/>
                        </a:rPr>
                        <a:t>https://elmoeurope.com/product/qbic-panorama/</a:t>
                      </a:r>
                      <a:endParaRPr lang="en-US" sz="16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081246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830" y="3095905"/>
            <a:ext cx="9404723" cy="1400530"/>
          </a:xfrm>
        </p:spPr>
        <p:txBody>
          <a:bodyPr/>
          <a:lstStyle/>
          <a:p>
            <a:pPr algn="ctr" rtl="1"/>
            <a:r>
              <a:rPr lang="en-US" dirty="0" err="1" smtClean="0">
                <a:cs typeface="B Titr" panose="00000700000000000000" pitchFamily="2" charset="-78"/>
              </a:rPr>
              <a:t>WebCam</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938586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Artemis VR Webcam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558679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Artemis VR Webcam</a:t>
            </a:r>
          </a:p>
        </p:txBody>
      </p:sp>
      <p:sp>
        <p:nvSpPr>
          <p:cNvPr id="3" name="Content Placeholder 2"/>
          <p:cNvSpPr>
            <a:spLocks noGrp="1"/>
          </p:cNvSpPr>
          <p:nvPr>
            <p:ph idx="1"/>
          </p:nvPr>
        </p:nvSpPr>
        <p:spPr>
          <a:xfrm>
            <a:off x="557213" y="1304118"/>
            <a:ext cx="9493621" cy="876413"/>
          </a:xfrm>
        </p:spPr>
        <p:txBody>
          <a:bodyPr>
            <a:normAutofit/>
          </a:bodyPr>
          <a:lstStyle/>
          <a:p>
            <a:pPr marL="0" indent="0" algn="just" rtl="1">
              <a:buNone/>
            </a:pPr>
            <a:r>
              <a:rPr lang="fa-IR" dirty="0" smtClean="0">
                <a:cs typeface="B Nazanin" panose="00000400000000000000" pitchFamily="2" charset="-78"/>
              </a:rPr>
              <a:t>یک وب کم ویژه ارتباط دو سویه </a:t>
            </a:r>
            <a:r>
              <a:rPr lang="en-US" dirty="0" smtClean="0">
                <a:cs typeface="B Nazanin" panose="00000400000000000000" pitchFamily="2" charset="-78"/>
              </a:rPr>
              <a:t>Cam2Cam</a:t>
            </a:r>
            <a:r>
              <a:rPr lang="fa-IR" dirty="0" smtClean="0">
                <a:cs typeface="B Nazanin" panose="00000400000000000000" pitchFamily="2" charset="-78"/>
              </a:rPr>
              <a:t> محصولی از </a:t>
            </a:r>
            <a:r>
              <a:rPr lang="en-US" dirty="0" err="1" smtClean="0">
                <a:cs typeface="B Nazanin" panose="00000400000000000000" pitchFamily="2" charset="-78"/>
              </a:rPr>
              <a:t>Terpon</a:t>
            </a:r>
            <a:r>
              <a:rPr lang="fa-IR" dirty="0" smtClean="0">
                <a:cs typeface="B Nazanin" panose="00000400000000000000" pitchFamily="2" charset="-78"/>
              </a:rPr>
              <a:t> که علاقمندان </a:t>
            </a:r>
            <a:r>
              <a:rPr lang="en-US" dirty="0" smtClean="0">
                <a:cs typeface="B Nazanin" panose="00000400000000000000" pitchFamily="2" charset="-78"/>
              </a:rPr>
              <a:t>VR</a:t>
            </a:r>
            <a:r>
              <a:rPr lang="fa-IR" dirty="0" smtClean="0">
                <a:cs typeface="B Nazanin" panose="00000400000000000000" pitchFamily="2" charset="-78"/>
              </a:rPr>
              <a:t> را به خود جلب کرده است، </a:t>
            </a:r>
            <a:endParaRPr lang="fa-IR"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2817" y="2180531"/>
            <a:ext cx="4436269" cy="443626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351558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369401"/>
            <a:ext cx="8825658" cy="1281000"/>
          </a:xfrm>
        </p:spPr>
        <p:txBody>
          <a:bodyPr/>
          <a:lstStyle/>
          <a:p>
            <a:pPr algn="ctr"/>
            <a:r>
              <a:rPr lang="en-US" dirty="0" smtClean="0">
                <a:cs typeface="B Titr" panose="00000700000000000000" pitchFamily="2" charset="-78"/>
              </a:rPr>
              <a:t>Content</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953397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5572168"/>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180درجه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2048 x 2048</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60 </a:t>
                      </a:r>
                      <a:r>
                        <a:rPr lang="fa-IR" baseline="0" dirty="0" smtClean="0">
                          <a:cs typeface="B Nazanin" panose="00000400000000000000" pitchFamily="2" charset="-78"/>
                        </a:rPr>
                        <a:t>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اعلام نشده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https://terpon.com/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311029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Hermes VR Webcam</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33579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Hermes VR Webcam</a:t>
            </a:r>
          </a:p>
        </p:txBody>
      </p:sp>
      <p:sp>
        <p:nvSpPr>
          <p:cNvPr id="3" name="Content Placeholder 2"/>
          <p:cNvSpPr>
            <a:spLocks noGrp="1"/>
          </p:cNvSpPr>
          <p:nvPr>
            <p:ph idx="1"/>
          </p:nvPr>
        </p:nvSpPr>
        <p:spPr>
          <a:xfrm>
            <a:off x="1035845" y="1304118"/>
            <a:ext cx="9215436" cy="866361"/>
          </a:xfrm>
        </p:spPr>
        <p:txBody>
          <a:bodyPr>
            <a:normAutofit/>
          </a:bodyPr>
          <a:lstStyle/>
          <a:p>
            <a:pPr marL="0" indent="0" algn="just" rtl="1">
              <a:buNone/>
            </a:pPr>
            <a:r>
              <a:rPr lang="fa-IR" dirty="0" smtClean="0">
                <a:cs typeface="B Nazanin" panose="00000400000000000000" pitchFamily="2" charset="-78"/>
              </a:rPr>
              <a:t>محصولی دیگر از </a:t>
            </a:r>
            <a:r>
              <a:rPr lang="en-US" dirty="0" err="1" smtClean="0">
                <a:cs typeface="B Nazanin" panose="00000400000000000000" pitchFamily="2" charset="-78"/>
              </a:rPr>
              <a:t>Terpon</a:t>
            </a:r>
            <a:r>
              <a:rPr lang="fa-IR" dirty="0" smtClean="0">
                <a:cs typeface="B Nazanin" panose="00000400000000000000" pitchFamily="2" charset="-78"/>
              </a:rPr>
              <a:t> که ویژگی های متفاوتی با محصول قبل دارد و باز هم برای ارتباطات دو نفره مورد استفاده قرار می گیرد.</a:t>
            </a:r>
            <a:endParaRPr lang="fa-IR"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8530" y="2170479"/>
            <a:ext cx="4429125" cy="44291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209656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66224495"/>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180درجه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1536 x 1536</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r>
                        <a:rPr lang="fa-IR" baseline="0" dirty="0" smtClean="0">
                          <a:cs typeface="B Nazanin" panose="00000400000000000000" pitchFamily="2" charset="-78"/>
                        </a:rPr>
                        <a:t>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اعلام نشده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https://terpon.com/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2112567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err="1"/>
              <a:t>Briskeye</a:t>
            </a: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220339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err="1">
                <a:cs typeface="B Titr" panose="00000700000000000000" pitchFamily="2" charset="-78"/>
              </a:rPr>
              <a:t>Briskeye</a:t>
            </a:r>
            <a:endParaRPr lang="en-US" dirty="0">
              <a:cs typeface="B Titr" panose="00000700000000000000" pitchFamily="2" charset="-78"/>
            </a:endParaRPr>
          </a:p>
        </p:txBody>
      </p:sp>
      <p:sp>
        <p:nvSpPr>
          <p:cNvPr id="3" name="Content Placeholder 2"/>
          <p:cNvSpPr>
            <a:spLocks noGrp="1"/>
          </p:cNvSpPr>
          <p:nvPr>
            <p:ph idx="1"/>
          </p:nvPr>
        </p:nvSpPr>
        <p:spPr>
          <a:xfrm>
            <a:off x="421481" y="1304118"/>
            <a:ext cx="9629353" cy="781857"/>
          </a:xfrm>
        </p:spPr>
        <p:txBody>
          <a:bodyPr>
            <a:normAutofit/>
          </a:bodyPr>
          <a:lstStyle/>
          <a:p>
            <a:pPr marL="0" indent="0" algn="just" rtl="1">
              <a:buNone/>
            </a:pPr>
            <a:r>
              <a:rPr lang="fa-IR" dirty="0" smtClean="0">
                <a:cs typeface="B Nazanin" panose="00000400000000000000" pitchFamily="2" charset="-78"/>
              </a:rPr>
              <a:t>محصولی از گروه ارتباطی بریسکای که خدمات جامعی را از طریق سخت افزار، نرم افزار و همچنین ارائه سولوشن های تجاری عرضه می کند.</a:t>
            </a:r>
            <a:endParaRPr lang="fa-IR"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3173" y="2225661"/>
            <a:ext cx="6532245" cy="418196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976329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447242262"/>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3840 x 2160</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r>
                        <a:rPr lang="fa-IR" baseline="0" dirty="0" smtClean="0">
                          <a:cs typeface="B Nazanin" panose="00000400000000000000" pitchFamily="2" charset="-78"/>
                        </a:rPr>
                        <a:t>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اعلام نشده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http://briskeye.com/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1160611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830" y="3095905"/>
            <a:ext cx="9404723" cy="1400530"/>
          </a:xfrm>
        </p:spPr>
        <p:txBody>
          <a:bodyPr/>
          <a:lstStyle/>
          <a:p>
            <a:pPr algn="ctr" rtl="1"/>
            <a:r>
              <a:rPr lang="en-US" dirty="0" smtClean="0">
                <a:cs typeface="B Titr" panose="00000700000000000000" pitchFamily="2" charset="-78"/>
              </a:rPr>
              <a:t>Action Camera</a:t>
            </a:r>
            <a:endParaRPr lang="en-US"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655366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smtClean="0"/>
              <a:t>Falcon</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689204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Falcon</a:t>
            </a:r>
            <a:endParaRPr lang="en-US" dirty="0">
              <a:cs typeface="B Titr" panose="00000700000000000000" pitchFamily="2" charset="-78"/>
            </a:endParaRPr>
          </a:p>
        </p:txBody>
      </p:sp>
      <p:sp>
        <p:nvSpPr>
          <p:cNvPr id="3" name="Content Placeholder 2"/>
          <p:cNvSpPr>
            <a:spLocks noGrp="1"/>
          </p:cNvSpPr>
          <p:nvPr>
            <p:ph idx="1"/>
          </p:nvPr>
        </p:nvSpPr>
        <p:spPr>
          <a:xfrm>
            <a:off x="185738" y="1304118"/>
            <a:ext cx="9865096" cy="724707"/>
          </a:xfrm>
        </p:spPr>
        <p:txBody>
          <a:bodyPr>
            <a:normAutofit/>
          </a:bodyPr>
          <a:lstStyle/>
          <a:p>
            <a:pPr marL="0" indent="0" algn="just" rtl="1">
              <a:buNone/>
            </a:pPr>
            <a:r>
              <a:rPr lang="fa-IR" dirty="0" smtClean="0">
                <a:cs typeface="B Nazanin" panose="00000400000000000000" pitchFamily="2" charset="-78"/>
              </a:rPr>
              <a:t>فالکون یک دوربین سیصد و شصت درجه از نوع </a:t>
            </a:r>
            <a:r>
              <a:rPr lang="en-US" dirty="0" smtClean="0">
                <a:cs typeface="B Nazanin" panose="00000400000000000000" pitchFamily="2" charset="-78"/>
              </a:rPr>
              <a:t>Action Camera</a:t>
            </a:r>
            <a:r>
              <a:rPr lang="fa-IR" dirty="0" smtClean="0">
                <a:cs typeface="B Nazanin" panose="00000400000000000000" pitchFamily="2" charset="-78"/>
              </a:rPr>
              <a:t> است که در کنار دوربین های دیگر این شرکت که بر حوزه دوربین های خودرو (داش بورد) تمرکز کرده اند، یک خانواده و اکوسیستم را تشکیل داده اند.</a:t>
            </a:r>
            <a:endParaRPr lang="fa-IR"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678" y="2121702"/>
            <a:ext cx="4226644" cy="422664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44608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Content</a:t>
            </a:r>
            <a:endParaRPr lang="en-US" dirty="0">
              <a:cs typeface="B Titr" panose="00000700000000000000" pitchFamily="2" charset="-78"/>
            </a:endParaRPr>
          </a:p>
        </p:txBody>
      </p:sp>
      <p:sp>
        <p:nvSpPr>
          <p:cNvPr id="3" name="Content Placeholder 2"/>
          <p:cNvSpPr>
            <a:spLocks noGrp="1"/>
          </p:cNvSpPr>
          <p:nvPr>
            <p:ph idx="1"/>
          </p:nvPr>
        </p:nvSpPr>
        <p:spPr>
          <a:xfrm>
            <a:off x="1103312" y="1527318"/>
            <a:ext cx="8946541" cy="4195481"/>
          </a:xfrm>
        </p:spPr>
        <p:txBody>
          <a:bodyPr>
            <a:normAutofit/>
          </a:bodyPr>
          <a:lstStyle/>
          <a:p>
            <a:pPr algn="r" rtl="1"/>
            <a:r>
              <a:rPr lang="fa-IR" dirty="0" smtClean="0">
                <a:cs typeface="B Nazanin" panose="00000400000000000000" pitchFamily="2" charset="-78"/>
              </a:rPr>
              <a:t>واقعیت مجازی بر بسترهای فنی مختلفی اجرا می شود به همین دلیل پیش از ورود به حوزه فعالیت ها و محتوا باید در نظر بگیریم که محصولات واقعیت مجازی از اقسام زیر خارج نیستند :</a:t>
            </a:r>
          </a:p>
          <a:p>
            <a:pPr marL="457200" indent="-457200" algn="just" rtl="1">
              <a:buAutoNum type="arabicParenR"/>
            </a:pPr>
            <a:r>
              <a:rPr lang="fa-IR" dirty="0" smtClean="0">
                <a:cs typeface="B Nazanin" panose="00000400000000000000" pitchFamily="2" charset="-78"/>
              </a:rPr>
              <a:t>بازی های واقعیت مجازی.</a:t>
            </a:r>
          </a:p>
          <a:p>
            <a:pPr marL="457200" indent="-457200" algn="just" rtl="1">
              <a:buAutoNum type="arabicParenR"/>
            </a:pPr>
            <a:r>
              <a:rPr lang="fa-IR" dirty="0" smtClean="0">
                <a:cs typeface="B Nazanin" panose="00000400000000000000" pitchFamily="2" charset="-78"/>
              </a:rPr>
              <a:t>نرم افزار واقعیت مجازی.</a:t>
            </a:r>
          </a:p>
          <a:p>
            <a:pPr marL="457200" indent="-457200" algn="just" rtl="1">
              <a:buAutoNum type="arabicParenR"/>
            </a:pPr>
            <a:r>
              <a:rPr lang="fa-IR" dirty="0" smtClean="0">
                <a:cs typeface="B Nazanin" panose="00000400000000000000" pitchFamily="2" charset="-78"/>
              </a:rPr>
              <a:t>تصاویر و ویدئو ها</a:t>
            </a:r>
            <a:r>
              <a:rPr lang="en-US" dirty="0" smtClean="0">
                <a:cs typeface="B Nazanin" panose="00000400000000000000" pitchFamily="2" charset="-78"/>
              </a:rPr>
              <a:t>.</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400" y="2958600"/>
            <a:ext cx="7250400" cy="36252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010701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65123298"/>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5500 x 2750</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60 تا 80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اعلام نشده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http://wemakevr.com/camera/</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7934685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smtClean="0"/>
              <a:t>GoPro Fusion</a:t>
            </a:r>
            <a:r>
              <a:rPr lang="en-US" b="1" dirty="0"/>
              <a:t/>
            </a:r>
            <a:br>
              <a:rPr lang="en-US" b="1" dirty="0"/>
            </a:br>
            <a:r>
              <a:rPr lang="en-US" dirty="0"/>
              <a:t/>
            </a:r>
            <a:br>
              <a:rPr lang="en-US" dirty="0"/>
            </a:b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184629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 </a:t>
            </a:r>
            <a:r>
              <a:rPr lang="en-US" dirty="0" err="1" smtClean="0">
                <a:cs typeface="B Titr" panose="00000700000000000000" pitchFamily="2" charset="-78"/>
              </a:rPr>
              <a:t>Gopro</a:t>
            </a:r>
            <a:r>
              <a:rPr lang="en-US" dirty="0" smtClean="0">
                <a:cs typeface="B Titr" panose="00000700000000000000" pitchFamily="2" charset="-78"/>
              </a:rPr>
              <a:t> Fusion</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5220000" cy="5312682"/>
          </a:xfrm>
        </p:spPr>
        <p:txBody>
          <a:bodyPr>
            <a:normAutofit/>
          </a:bodyPr>
          <a:lstStyle/>
          <a:p>
            <a:pPr marL="0" indent="0" algn="just" rtl="1">
              <a:buNone/>
            </a:pPr>
            <a:r>
              <a:rPr lang="fa-IR" sz="1800" dirty="0">
                <a:cs typeface="B Nazanin" panose="00000400000000000000" pitchFamily="2" charset="-78"/>
              </a:rPr>
              <a:t>گوپرو فیوژن از دو لنز و سنسور ۱۸‌ مگاپیکسلی بهره می‌برد که با تلفیق تصاویر ضبط شده، ویدیو‌ی ۳۶۰ درجه تولید می‌کند. طبق ادعای گوپرو، توانایی تلفیق دو ویدیوی‌ در حال ضبط در فیوژن، در نوع خود منحصربه‌فرد و بی‌نقص است. اما فیوژن در کنار ضبط تصاویر ۳۶۰ درجه، قادر به دریافت و ضبط صدای ۳۶۰ درجه نیست. این دوربین همچنین توانایی مقابله در برابر نفوذ مایعات تا عمق ۵ متر بدون نیاز به هرگونه قاب محافظی نیز دارد. </a:t>
            </a:r>
          </a:p>
          <a:p>
            <a:pPr marL="0" indent="0" algn="just" rtl="1">
              <a:buNone/>
            </a:pPr>
            <a:r>
              <a:rPr lang="fa-IR" sz="1800" dirty="0">
                <a:cs typeface="B Nazanin" panose="00000400000000000000" pitchFamily="2" charset="-78"/>
              </a:rPr>
              <a:t>گوپرو فیوژن با استفاده از سنسور‌های ژیروسکوپ، شتاب‌سنج و قطب‌نما، حذف بهتر لرزش‌ها را به ارمغان آورده است. اما از دیگر قابلیت‌های گوپرو فیوژن می‌توان به توانایی ثبت تایم‌لپس، نایت‌لپس، عکاسی پیاپی، کنترل با دستورات صوتی به ۱۰ زبان مختلف، جی‌پی‌اس، وای‌فای و بلوتوث اشاره کرد.</a:t>
            </a:r>
          </a:p>
          <a:p>
            <a:pPr marL="0" indent="0" algn="just" rtl="1">
              <a:buNone/>
            </a:pPr>
            <a:r>
              <a:rPr lang="fa-IR" sz="1800" dirty="0">
                <a:cs typeface="B Nazanin" panose="00000400000000000000" pitchFamily="2" charset="-78"/>
              </a:rPr>
              <a:t>علاقه‌مندان به دوربین ۳۶۰ درجه گوپرو می‌توانند هم‌اکنون آن را از طریق سایت این شرکت و با قیمت ۷۰۰ دلار پیش‌خرید کنند. گوپرو عرضه‌ی فیوژن را برای اواخر ماه اکتبر برنامه‌ریزی کرده است.</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997" y="1853248"/>
            <a:ext cx="4913475" cy="3275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509337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299530009"/>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4992 x 2496/3008 x 1504</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 یا 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699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https://shop.gopro.com/EMEA/cameras/</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424404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MI Panoramic</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3060617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MI Panoramic</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5220000" cy="5312682"/>
          </a:xfrm>
        </p:spPr>
        <p:txBody>
          <a:bodyPr>
            <a:normAutofit fontScale="92500" lnSpcReduction="10000"/>
          </a:bodyPr>
          <a:lstStyle/>
          <a:p>
            <a:pPr marL="0" indent="0" algn="just" rtl="1">
              <a:buNone/>
            </a:pPr>
            <a:r>
              <a:rPr lang="fa-IR" sz="1800" dirty="0" smtClean="0">
                <a:cs typeface="B Nazanin" panose="00000400000000000000" pitchFamily="2" charset="-78"/>
              </a:rPr>
              <a:t>شرکت شیائو می از </a:t>
            </a:r>
            <a:r>
              <a:rPr lang="fa-IR" sz="1800" dirty="0">
                <a:cs typeface="B Nazanin" panose="00000400000000000000" pitchFamily="2" charset="-78"/>
              </a:rPr>
              <a:t>یک دوربین ۳۶۰ درجه‌ با نام </a:t>
            </a:r>
            <a:r>
              <a:rPr lang="fa-IR" sz="1800" b="1" i="1" dirty="0">
                <a:cs typeface="B Nazanin" panose="00000400000000000000" pitchFamily="2" charset="-78"/>
              </a:rPr>
              <a:t>می پانورامیک</a:t>
            </a:r>
            <a:r>
              <a:rPr lang="fa-IR" sz="1800" dirty="0">
                <a:cs typeface="B Nazanin" panose="00000400000000000000" pitchFamily="2" charset="-78"/>
              </a:rPr>
              <a:t> رونمایی کرده است. قیمت این محصول ۱۶۹۹ یوان چین (حدود ۲۵۰ دلار آمریکا) و شامل دو لنز ۱۶ مگاپیکسلی فیش‌آی است. این لنزها هر کدام زاویه‌ی دید ۱۹۰ درجه‌ای دارند و از سنسور تصویری </a:t>
            </a:r>
            <a:r>
              <a:rPr lang="en-US" sz="1800" dirty="0">
                <a:cs typeface="B Nazanin" panose="00000400000000000000" pitchFamily="2" charset="-78"/>
              </a:rPr>
              <a:t>IMX206 </a:t>
            </a:r>
            <a:r>
              <a:rPr lang="fa-IR" sz="1800" dirty="0">
                <a:cs typeface="B Nazanin" panose="00000400000000000000" pitchFamily="2" charset="-78"/>
              </a:rPr>
              <a:t>سونی استفاده می‌کنند.</a:t>
            </a:r>
          </a:p>
          <a:p>
            <a:pPr marL="0" indent="0" algn="just" rtl="1">
              <a:buNone/>
            </a:pPr>
            <a:r>
              <a:rPr lang="fa-IR" sz="1800" dirty="0">
                <a:cs typeface="B Nazanin" panose="00000400000000000000" pitchFamily="2" charset="-78"/>
              </a:rPr>
              <a:t>دوربین مورد بحث به یک پردازشگر تصویری </a:t>
            </a:r>
            <a:r>
              <a:rPr lang="en-US" sz="1800" dirty="0" err="1">
                <a:cs typeface="B Nazanin" panose="00000400000000000000" pitchFamily="2" charset="-78"/>
              </a:rPr>
              <a:t>Ambarella</a:t>
            </a:r>
            <a:r>
              <a:rPr lang="en-US" sz="1800" dirty="0">
                <a:cs typeface="B Nazanin" panose="00000400000000000000" pitchFamily="2" charset="-78"/>
              </a:rPr>
              <a:t> </a:t>
            </a:r>
            <a:r>
              <a:rPr lang="en-US" sz="1800" dirty="0" smtClean="0">
                <a:cs typeface="B Nazanin" panose="00000400000000000000" pitchFamily="2" charset="-78"/>
              </a:rPr>
              <a:t>A12</a:t>
            </a:r>
            <a:r>
              <a:rPr lang="fa-IR" sz="1800" dirty="0" smtClean="0">
                <a:cs typeface="B Nazanin" panose="00000400000000000000" pitchFamily="2" charset="-78"/>
              </a:rPr>
              <a:t> </a:t>
            </a:r>
            <a:r>
              <a:rPr lang="en-US" sz="1800" dirty="0" smtClean="0">
                <a:cs typeface="B Nazanin" panose="00000400000000000000" pitchFamily="2" charset="-78"/>
              </a:rPr>
              <a:t> </a:t>
            </a:r>
            <a:r>
              <a:rPr lang="fa-IR" sz="1800" dirty="0">
                <a:cs typeface="B Nazanin" panose="00000400000000000000" pitchFamily="2" charset="-78"/>
              </a:rPr>
              <a:t>مجهز شده است که تصاویر را از دو لنز را دریافت و آن‌ها را با هم ترکیب می‌کند تا نهایتا عکس‌هایی با کیفیت 7</a:t>
            </a:r>
            <a:r>
              <a:rPr lang="en-US" sz="1800" dirty="0">
                <a:cs typeface="B Nazanin" panose="00000400000000000000" pitchFamily="2" charset="-78"/>
              </a:rPr>
              <a:t>K (</a:t>
            </a:r>
            <a:r>
              <a:rPr lang="fa-IR" sz="1800" dirty="0">
                <a:cs typeface="B Nazanin" panose="00000400000000000000" pitchFamily="2" charset="-78"/>
              </a:rPr>
              <a:t>معادل ۶۹۱۲ در ۳۴۵۶ پیکسل) تولید شود. علاوه بر اینُ نهایت کیفیت فیلم‌برداری این دوربین ۲۳۰۴ در ۱۱۵۲ پیکسل با نرخ ۶۰ فریم بر ثانیه است.‌‌</a:t>
            </a:r>
          </a:p>
          <a:p>
            <a:pPr marL="0" indent="0" algn="just" rtl="1">
              <a:buNone/>
            </a:pPr>
            <a:r>
              <a:rPr lang="fa-IR" sz="1800" dirty="0">
                <a:cs typeface="B Nazanin" panose="00000400000000000000" pitchFamily="2" charset="-78"/>
              </a:rPr>
              <a:t>دوربین ۳۶۰ درجه‌ی جدید شیائومی از تثبیت‌گر دیجیتال تصویر شش محوره بهره می‌برد. شیائومی مدعی شده است که حتی در شرایط ورزشی سخت می‌توانید با این دوربین، تصاویر و فیلم‌های روان و باکیفیتی ثبت کنید. از دیگر ویژگی‌های دوربین یادشده می‌توان به گواهی آی‌پی ۶۷ اشاره کرد و این یعنی دستگاه مورد بحث در برابر نفوذ آب و گردوغبار تا حدودی مقاوم است. باتری در نظر گرفته‌شده برای این محصول ظرفیتی ۱۶۰۰ میلی‌آمپر ساعتی دارد که با هر بار شارژ کامل آن می‌توانید به مدت ۷۵ دقیقه با دوربین کار کنید. این دستگاه همچنین از شبکه‌ی وای‌فای و چهار حالت تصویربرداری پشتیبانی می‌کند و با استفاده از کارت حافظه‌ی جانبی میکرو اس‌دی می‌توان ظرفیت ذخیره‌سازی آن را تا ۱۲۸ گیگابایت افزایش داد. وزن این دوربین فقط ۱۰۸ گرم و ابعاد آن ۷۸ در ۶۷.۴ در ۲۴ میلی‌متر است.</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300" y="1853248"/>
            <a:ext cx="5103300" cy="34022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6958694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13831933"/>
              </p:ext>
            </p:extLst>
          </p:nvPr>
        </p:nvGraphicFramePr>
        <p:xfrm>
          <a:off x="1103313" y="2052638"/>
          <a:ext cx="8947150" cy="323596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 x 190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3200 x</a:t>
                      </a:r>
                      <a:r>
                        <a:rPr lang="en-US" baseline="0" dirty="0" smtClean="0">
                          <a:cs typeface="B Nazanin" panose="00000400000000000000" pitchFamily="2" charset="-78"/>
                        </a:rPr>
                        <a:t> 1800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 یا 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167دلار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https://xiaomi-mi.com/action-cameras/xiaomi-mijia-360-panoramic-camera-kit-black/</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198665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Beast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2991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Beast</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5220000" cy="5312682"/>
          </a:xfrm>
        </p:spPr>
        <p:txBody>
          <a:bodyPr>
            <a:normAutofit lnSpcReduction="10000"/>
          </a:bodyPr>
          <a:lstStyle/>
          <a:p>
            <a:pPr marL="0" indent="0" algn="just" rtl="1">
              <a:buNone/>
            </a:pPr>
            <a:r>
              <a:rPr lang="fa-IR" sz="1800" dirty="0">
                <a:cs typeface="B Nazanin" panose="00000400000000000000" pitchFamily="2" charset="-78"/>
              </a:rPr>
              <a:t>استارتاپ </a:t>
            </a:r>
            <a:r>
              <a:rPr lang="en-US" sz="1800" dirty="0" smtClean="0">
                <a:cs typeface="B Nazanin" panose="00000400000000000000" pitchFamily="2" charset="-78"/>
              </a:rPr>
              <a:t>Sphericam</a:t>
            </a:r>
            <a:r>
              <a:rPr lang="fa-IR" sz="1800" dirty="0">
                <a:cs typeface="B Nazanin" panose="00000400000000000000" pitchFamily="2" charset="-78"/>
              </a:rPr>
              <a:t> </a:t>
            </a:r>
            <a:r>
              <a:rPr lang="en-US" sz="1800" dirty="0" smtClean="0">
                <a:cs typeface="B Nazanin" panose="00000400000000000000" pitchFamily="2" charset="-78"/>
              </a:rPr>
              <a:t> </a:t>
            </a:r>
            <a:r>
              <a:rPr lang="fa-IR" sz="1800" dirty="0">
                <a:cs typeface="B Nazanin" panose="00000400000000000000" pitchFamily="2" charset="-78"/>
              </a:rPr>
              <a:t>که دو سال از تاسیس آن می‌گذرد سومین دوربین ۳۶۰ درجه خود را نیز با نام </a:t>
            </a:r>
            <a:r>
              <a:rPr lang="en-US" sz="1800" dirty="0" smtClean="0">
                <a:cs typeface="B Nazanin" panose="00000400000000000000" pitchFamily="2" charset="-78"/>
              </a:rPr>
              <a:t>Beast</a:t>
            </a:r>
            <a:r>
              <a:rPr lang="fa-IR" sz="1800" dirty="0" smtClean="0">
                <a:cs typeface="B Nazanin" panose="00000400000000000000" pitchFamily="2" charset="-78"/>
              </a:rPr>
              <a:t> </a:t>
            </a:r>
            <a:r>
              <a:rPr lang="en-US" sz="1800" dirty="0" smtClean="0">
                <a:cs typeface="B Nazanin" panose="00000400000000000000" pitchFamily="2" charset="-78"/>
              </a:rPr>
              <a:t> </a:t>
            </a:r>
            <a:r>
              <a:rPr lang="fa-IR" sz="1800" dirty="0">
                <a:cs typeface="B Nazanin" panose="00000400000000000000" pitchFamily="2" charset="-78"/>
              </a:rPr>
              <a:t>رونمایی کرد</a:t>
            </a:r>
            <a:r>
              <a:rPr lang="fa-IR" sz="1800" dirty="0" smtClean="0">
                <a:cs typeface="B Nazanin" panose="00000400000000000000" pitchFamily="2" charset="-78"/>
              </a:rPr>
              <a:t>.</a:t>
            </a:r>
          </a:p>
          <a:p>
            <a:pPr marL="0" indent="0" algn="just" rtl="1">
              <a:buNone/>
            </a:pPr>
            <a:r>
              <a:rPr lang="fa-IR" sz="1800" dirty="0">
                <a:cs typeface="B Nazanin" panose="00000400000000000000" pitchFamily="2" charset="-78"/>
              </a:rPr>
              <a:t>در این دوربین چهار سنسور بزرگ با نرم‌افزار همراه با قابلیت ثبت ویدیوهای </a:t>
            </a:r>
            <a:r>
              <a:rPr lang="en-US" sz="1800" dirty="0" smtClean="0">
                <a:cs typeface="B Nazanin" panose="00000400000000000000" pitchFamily="2" charset="-78"/>
              </a:rPr>
              <a:t>6k</a:t>
            </a:r>
            <a:r>
              <a:rPr lang="fa-IR" sz="1800" dirty="0" smtClean="0">
                <a:cs typeface="B Nazanin" panose="00000400000000000000" pitchFamily="2" charset="-78"/>
              </a:rPr>
              <a:t>و </a:t>
            </a:r>
            <a:r>
              <a:rPr lang="fa-IR" sz="1800" dirty="0">
                <a:cs typeface="B Nazanin" panose="00000400000000000000" pitchFamily="2" charset="-78"/>
              </a:rPr>
              <a:t>همچنین تصاویر ۱۰ بیت </a:t>
            </a:r>
            <a:r>
              <a:rPr lang="en-US" sz="1800" dirty="0">
                <a:cs typeface="B Nazanin" panose="00000400000000000000" pitchFamily="2" charset="-78"/>
              </a:rPr>
              <a:t>RAW </a:t>
            </a:r>
            <a:r>
              <a:rPr lang="fa-IR" sz="1800" dirty="0">
                <a:cs typeface="B Nazanin" panose="00000400000000000000" pitchFamily="2" charset="-78"/>
              </a:rPr>
              <a:t>عرضه می‌شود. این دوربین </a:t>
            </a:r>
            <a:r>
              <a:rPr lang="en-US" sz="1800" dirty="0">
                <a:cs typeface="B Nazanin" panose="00000400000000000000" pitchFamily="2" charset="-78"/>
              </a:rPr>
              <a:t>Beast </a:t>
            </a:r>
            <a:r>
              <a:rPr lang="fa-IR" sz="1800" dirty="0">
                <a:cs typeface="B Nazanin" panose="00000400000000000000" pitchFamily="2" charset="-78"/>
              </a:rPr>
              <a:t>نام دارد و اسفریکام برای مطرح کردن نام خود در دنیای دوربین‌های ۳۶۰ درجه این محصولات را راهی بازار می‌کند.</a:t>
            </a:r>
          </a:p>
          <a:p>
            <a:pPr marL="0" indent="0" algn="just" rtl="1">
              <a:buNone/>
            </a:pPr>
            <a:r>
              <a:rPr lang="fa-IR" sz="1800" dirty="0">
                <a:cs typeface="B Nazanin" panose="00000400000000000000" pitchFamily="2" charset="-78"/>
              </a:rPr>
              <a:t>این دوربین که صبح امروز رونمایی شده از وجود چهار سنسور یک اینچی بهره می‌برد که معمولا در دوربین‌های کامپکت نظیر </a:t>
            </a:r>
            <a:r>
              <a:rPr lang="en-US" sz="1800" dirty="0">
                <a:cs typeface="B Nazanin" panose="00000400000000000000" pitchFamily="2" charset="-78"/>
              </a:rPr>
              <a:t>RX100 V </a:t>
            </a:r>
            <a:r>
              <a:rPr lang="fa-IR" sz="1800" dirty="0">
                <a:cs typeface="B Nazanin" panose="00000400000000000000" pitchFamily="2" charset="-78"/>
              </a:rPr>
              <a:t>سونی مورد استفاده قرار می‌‌گیرد. این چهار سنسور قادر هستند تا ویدیوی ۳۶۰ درجه را ثبت کنند. هر یک از سنسور‌ها قابلیت ثبت ویدیو با رزولوشن 4</a:t>
            </a:r>
            <a:r>
              <a:rPr lang="en-US" sz="1800" dirty="0">
                <a:cs typeface="B Nazanin" panose="00000400000000000000" pitchFamily="2" charset="-78"/>
              </a:rPr>
              <a:t>K </a:t>
            </a:r>
            <a:r>
              <a:rPr lang="fa-IR" sz="1800" dirty="0">
                <a:cs typeface="B Nazanin" panose="00000400000000000000" pitchFamily="2" charset="-78"/>
              </a:rPr>
              <a:t>را دارد و در کنار هم مجموع رزولوشن تصویر ثبت شده ۵۷۸۰ در ۲۸۹۰ پیکسل می‌شود.</a:t>
            </a:r>
          </a:p>
          <a:p>
            <a:pPr marL="0" indent="0" algn="just" rtl="1">
              <a:buNone/>
            </a:pPr>
            <a:r>
              <a:rPr lang="fa-IR" sz="1800" dirty="0">
                <a:cs typeface="B Nazanin" panose="00000400000000000000" pitchFamily="2" charset="-78"/>
              </a:rPr>
              <a:t>نرم‌افزار توسعه‌یافته برای این دوربین قادر است با سرعت بالایی تصاویر ثبت‌شده را به هم چسبانده و یک تصویر ۳۶۰ درجه را ارائه کند، به‌طوری‌که به‌موجب سرعت بالا می‌توان از آن برای استریم تصاویر و ویدیو به اینترنت یا هدست‌های واقعیت مجازی استفاده کرد. سنسور‌های مورداستفاده قادرند تصاویر با فرمت </a:t>
            </a:r>
            <a:r>
              <a:rPr lang="en-US" sz="1800" dirty="0">
                <a:cs typeface="B Nazanin" panose="00000400000000000000" pitchFamily="2" charset="-78"/>
              </a:rPr>
              <a:t>RAW </a:t>
            </a:r>
            <a:r>
              <a:rPr lang="fa-IR" sz="1800" dirty="0">
                <a:cs typeface="B Nazanin" panose="00000400000000000000" pitchFamily="2" charset="-78"/>
              </a:rPr>
              <a:t>را با نرخ ۶۰ فریم بر ثانیه ثبت کنند که نتیجه‌ی اتصال تصاویر به هم ویدیویی با نرخ ۳۰ فریم بر ثانیه می‌شود.</a:t>
            </a:r>
          </a:p>
          <a:p>
            <a:pPr marL="0" indent="0" algn="just" rtl="1">
              <a:buNone/>
            </a:pPr>
            <a:endParaRPr lang="fa-IR" sz="1800"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325" y="2267434"/>
            <a:ext cx="5079075" cy="33860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002029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13831933"/>
              </p:ext>
            </p:extLst>
          </p:nvPr>
        </p:nvGraphicFramePr>
        <p:xfrm>
          <a:off x="1103313" y="2052638"/>
          <a:ext cx="8947150" cy="323596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2 x 190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dirty="0" smtClean="0">
                          <a:cs typeface="B Nazanin" panose="00000400000000000000" pitchFamily="2" charset="-78"/>
                        </a:rPr>
                        <a:t>3200 x</a:t>
                      </a:r>
                      <a:r>
                        <a:rPr lang="en-US" baseline="0" dirty="0" smtClean="0">
                          <a:cs typeface="B Nazanin" panose="00000400000000000000" pitchFamily="2" charset="-78"/>
                        </a:rPr>
                        <a:t> 1800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 یا 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167دلار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https://xiaomi-mi.com/action-cameras/xiaomi-mijia-360-panoramic-camera-kit-black/</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521820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بازی های </a:t>
            </a:r>
            <a:r>
              <a:rPr lang="en-US" dirty="0" smtClean="0">
                <a:cs typeface="B Titr" panose="00000700000000000000" pitchFamily="2" charset="-78"/>
              </a:rPr>
              <a:t>VR</a:t>
            </a:r>
            <a:endParaRPr lang="en-US" dirty="0">
              <a:cs typeface="B Titr" panose="00000700000000000000" pitchFamily="2" charset="-78"/>
            </a:endParaRPr>
          </a:p>
        </p:txBody>
      </p:sp>
      <p:sp>
        <p:nvSpPr>
          <p:cNvPr id="3" name="Content Placeholder 2"/>
          <p:cNvSpPr>
            <a:spLocks noGrp="1"/>
          </p:cNvSpPr>
          <p:nvPr>
            <p:ph idx="1"/>
          </p:nvPr>
        </p:nvSpPr>
        <p:spPr>
          <a:xfrm>
            <a:off x="1103312" y="1635318"/>
            <a:ext cx="8946541" cy="4195481"/>
          </a:xfrm>
        </p:spPr>
        <p:txBody>
          <a:bodyPr/>
          <a:lstStyle/>
          <a:p>
            <a:pPr algn="just" rtl="1"/>
            <a:r>
              <a:rPr lang="fa-IR" dirty="0" smtClean="0">
                <a:cs typeface="B Nazanin" panose="00000400000000000000" pitchFamily="2" charset="-78"/>
              </a:rPr>
              <a:t>محتوای بازی های </a:t>
            </a:r>
            <a:r>
              <a:rPr lang="en-US" dirty="0" smtClean="0">
                <a:cs typeface="B Nazanin" panose="00000400000000000000" pitchFamily="2" charset="-78"/>
              </a:rPr>
              <a:t>VR</a:t>
            </a:r>
            <a:r>
              <a:rPr lang="fa-IR" dirty="0" smtClean="0">
                <a:cs typeface="B Nazanin" panose="00000400000000000000" pitchFamily="2" charset="-78"/>
              </a:rPr>
              <a:t> بر </a:t>
            </a:r>
            <a:r>
              <a:rPr lang="fa-IR" dirty="0">
                <a:cs typeface="B Nazanin" panose="00000400000000000000" pitchFamily="2" charset="-78"/>
              </a:rPr>
              <a:t>بستر یک موتور </a:t>
            </a:r>
            <a:r>
              <a:rPr lang="en-US" dirty="0">
                <a:cs typeface="B Nazanin" panose="00000400000000000000" pitchFamily="2" charset="-78"/>
              </a:rPr>
              <a:t>Runtime </a:t>
            </a:r>
            <a:r>
              <a:rPr lang="fa-IR" dirty="0">
                <a:cs typeface="B Nazanin" panose="00000400000000000000" pitchFamily="2" charset="-78"/>
              </a:rPr>
              <a:t>درونی اجرا می شود که این موتور معمولا به واسطه موتورهای بازی سازی به محصول نهایی به صورت </a:t>
            </a:r>
            <a:r>
              <a:rPr lang="en-US" dirty="0" smtClean="0">
                <a:cs typeface="B Nazanin" panose="00000400000000000000" pitchFamily="2" charset="-78"/>
              </a:rPr>
              <a:t>Redistributable</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انتقال داده می شود.</a:t>
            </a:r>
          </a:p>
          <a:p>
            <a:pPr algn="just" rtl="1"/>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4072" y="2542500"/>
            <a:ext cx="7121928" cy="400608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8126542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5" y="2617274"/>
            <a:ext cx="9404723" cy="1400530"/>
          </a:xfrm>
        </p:spPr>
        <p:txBody>
          <a:bodyPr/>
          <a:lstStyle/>
          <a:p>
            <a:pPr algn="ctr"/>
            <a:r>
              <a:rPr lang="en-US" b="1" dirty="0"/>
              <a:t>SP360</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5055525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SP360</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5220000" cy="5312682"/>
          </a:xfrm>
        </p:spPr>
        <p:txBody>
          <a:bodyPr>
            <a:normAutofit lnSpcReduction="10000"/>
          </a:bodyPr>
          <a:lstStyle/>
          <a:p>
            <a:pPr marL="0" indent="0" algn="just" rtl="1">
              <a:buNone/>
            </a:pPr>
            <a:r>
              <a:rPr lang="fa-IR" sz="1800" dirty="0">
                <a:cs typeface="B Nazanin" panose="00000400000000000000" pitchFamily="2" charset="-78"/>
              </a:rPr>
              <a:t>این دوربین ضدآب و ضد‌ضربه، ضد‌یخ و ضد‌ گردوغبار است که بسیار مقاوم است و به صورت کامپکت طراحی شده است. دوربین </a:t>
            </a:r>
            <a:r>
              <a:rPr lang="en-US" sz="1200" dirty="0">
                <a:cs typeface="B Nazanin" panose="00000400000000000000" pitchFamily="2" charset="-78"/>
              </a:rPr>
              <a:t>PIXPRO SP360 </a:t>
            </a:r>
            <a:r>
              <a:rPr lang="fa-IR" sz="1800" dirty="0">
                <a:cs typeface="B Nazanin" panose="00000400000000000000" pitchFamily="2" charset="-78"/>
              </a:rPr>
              <a:t>دارای یک لنز ثابت گنبدی شکل است که زاویه دید آن 214 درجه است و فضای اطراف شما را به صورت دایره‌ای ثبت می‌کند. این دوربین برای نمایش تصویر گزینه‌های مختلفی را در اختیار شما قرار می‌دهد که حالت پانورامای 360 درجه و حالت دو‌گانه 180 درجه در جلو و 180 درجه در عقب برجسته‌ترین ان‌ها هستند. برای ثبات تصاویر و ویدئو‌های شما به خصوص در شب، دارای یک لرزش‌گیر الکترونیکی است. این محصول دارای قابلیت ضبط  فیلم‌های </a:t>
            </a:r>
            <a:r>
              <a:rPr lang="en-US" sz="1200" dirty="0">
                <a:cs typeface="B Nazanin" panose="00000400000000000000" pitchFamily="2" charset="-78"/>
              </a:rPr>
              <a:t>time lapse </a:t>
            </a:r>
            <a:r>
              <a:rPr lang="fa-IR" sz="1800" dirty="0">
                <a:cs typeface="B Nazanin" panose="00000400000000000000" pitchFamily="2" charset="-78"/>
              </a:rPr>
              <a:t>است که این ویژگی دوربین فرایندهای در حال انجام مداوم مثل حرکت ابرها ،گردش ستارگان و رشد گیاهان و ... را ساعت‌ها تصویر‌برداری کرده و در زمان خیلی کوتاهی نمایش می‌دهد. ویدئو و تصاویر شما در کارت‌های حافظه </a:t>
            </a:r>
            <a:r>
              <a:rPr lang="en-US" sz="1200" dirty="0" err="1">
                <a:cs typeface="B Nazanin" panose="00000400000000000000" pitchFamily="2" charset="-78"/>
              </a:rPr>
              <a:t>microSD</a:t>
            </a:r>
            <a:r>
              <a:rPr lang="en-US" sz="1200" dirty="0">
                <a:cs typeface="B Nazanin" panose="00000400000000000000" pitchFamily="2" charset="-78"/>
              </a:rPr>
              <a:t>-SDHC </a:t>
            </a:r>
            <a:r>
              <a:rPr lang="fa-IR" sz="1800" dirty="0">
                <a:cs typeface="B Nazanin" panose="00000400000000000000" pitchFamily="2" charset="-78"/>
              </a:rPr>
              <a:t>تا ظرفیت </a:t>
            </a:r>
            <a:r>
              <a:rPr lang="fa-IR" sz="1200" dirty="0">
                <a:cs typeface="B Nazanin" panose="00000400000000000000" pitchFamily="2" charset="-78"/>
              </a:rPr>
              <a:t>32</a:t>
            </a:r>
            <a:r>
              <a:rPr lang="en-US" sz="1200" dirty="0">
                <a:cs typeface="B Nazanin" panose="00000400000000000000" pitchFamily="2" charset="-78"/>
              </a:rPr>
              <a:t>GB </a:t>
            </a:r>
            <a:r>
              <a:rPr lang="fa-IR" sz="1800" dirty="0">
                <a:cs typeface="B Nazanin" panose="00000400000000000000" pitchFamily="2" charset="-78"/>
              </a:rPr>
              <a:t>ذخیره می‌شوند. </a:t>
            </a:r>
            <a:endParaRPr lang="fa-IR" sz="1800" dirty="0" smtClean="0">
              <a:cs typeface="B Nazanin" panose="00000400000000000000" pitchFamily="2" charset="-78"/>
            </a:endParaRPr>
          </a:p>
          <a:p>
            <a:pPr marL="0" indent="0" algn="just" rtl="1">
              <a:buNone/>
            </a:pPr>
            <a:r>
              <a:rPr lang="fa-IR" sz="1800" dirty="0" smtClean="0">
                <a:cs typeface="B Nazanin" panose="00000400000000000000" pitchFamily="2" charset="-78"/>
              </a:rPr>
              <a:t>این </a:t>
            </a:r>
            <a:r>
              <a:rPr lang="fa-IR" sz="1800" dirty="0">
                <a:cs typeface="B Nazanin" panose="00000400000000000000" pitchFamily="2" charset="-78"/>
              </a:rPr>
              <a:t>دوربین همچنین دارای یک صفحه نمایش </a:t>
            </a:r>
            <a:r>
              <a:rPr lang="en-US" sz="1200" dirty="0" smtClean="0">
                <a:cs typeface="B Nazanin" panose="00000400000000000000" pitchFamily="2" charset="-78"/>
              </a:rPr>
              <a:t>LCD</a:t>
            </a:r>
            <a:r>
              <a:rPr lang="fa-IR" sz="1200" dirty="0" smtClean="0">
                <a:cs typeface="B Nazanin" panose="00000400000000000000" pitchFamily="2" charset="-78"/>
              </a:rPr>
              <a:t> </a:t>
            </a:r>
            <a:r>
              <a:rPr lang="fa-IR" sz="1800" dirty="0" smtClean="0">
                <a:cs typeface="B Nazanin" panose="00000400000000000000" pitchFamily="2" charset="-78"/>
              </a:rPr>
              <a:t>یک </a:t>
            </a:r>
            <a:r>
              <a:rPr lang="fa-IR" sz="1800" dirty="0">
                <a:cs typeface="B Nazanin" panose="00000400000000000000" pitchFamily="2" charset="-78"/>
              </a:rPr>
              <a:t>اینچی، خروجی </a:t>
            </a:r>
            <a:r>
              <a:rPr lang="en-US" sz="1200" dirty="0" err="1">
                <a:cs typeface="B Nazanin" panose="00000400000000000000" pitchFamily="2" charset="-78"/>
              </a:rPr>
              <a:t>microUSB</a:t>
            </a:r>
            <a:r>
              <a:rPr lang="en-US" sz="1200" dirty="0">
                <a:cs typeface="B Nazanin" panose="00000400000000000000" pitchFamily="2" charset="-78"/>
              </a:rPr>
              <a:t> </a:t>
            </a:r>
            <a:r>
              <a:rPr lang="en-US" sz="1200" dirty="0" smtClean="0">
                <a:cs typeface="B Nazanin" panose="00000400000000000000" pitchFamily="2" charset="-78"/>
              </a:rPr>
              <a:t>2.0</a:t>
            </a:r>
            <a:r>
              <a:rPr lang="fa-IR" sz="1200" dirty="0" smtClean="0">
                <a:cs typeface="B Nazanin" panose="00000400000000000000" pitchFamily="2" charset="-78"/>
              </a:rPr>
              <a:t> </a:t>
            </a:r>
            <a:r>
              <a:rPr lang="en-US" sz="1200" dirty="0" smtClean="0">
                <a:cs typeface="B Nazanin" panose="00000400000000000000" pitchFamily="2" charset="-78"/>
              </a:rPr>
              <a:t> </a:t>
            </a:r>
            <a:r>
              <a:rPr lang="fa-IR" sz="1800" dirty="0">
                <a:cs typeface="B Nazanin" panose="00000400000000000000" pitchFamily="2" charset="-78"/>
              </a:rPr>
              <a:t>و </a:t>
            </a:r>
            <a:r>
              <a:rPr lang="en-US" sz="1200" dirty="0">
                <a:cs typeface="B Nazanin" panose="00000400000000000000" pitchFamily="2" charset="-78"/>
              </a:rPr>
              <a:t>micro HDMI </a:t>
            </a:r>
            <a:r>
              <a:rPr lang="fa-IR" sz="1800" dirty="0">
                <a:cs typeface="B Nazanin" panose="00000400000000000000" pitchFamily="2" charset="-78"/>
              </a:rPr>
              <a:t>است. با اتصالات </a:t>
            </a:r>
            <a:r>
              <a:rPr lang="en-US" sz="1200" dirty="0">
                <a:cs typeface="B Nazanin" panose="00000400000000000000" pitchFamily="2" charset="-78"/>
              </a:rPr>
              <a:t>Wi-Fi </a:t>
            </a:r>
            <a:r>
              <a:rPr lang="fa-IR" sz="1200" dirty="0" smtClean="0">
                <a:cs typeface="B Nazanin" panose="00000400000000000000" pitchFamily="2" charset="-78"/>
              </a:rPr>
              <a:t> </a:t>
            </a:r>
            <a:r>
              <a:rPr lang="fa-IR" sz="1800" dirty="0" smtClean="0">
                <a:cs typeface="B Nazanin" panose="00000400000000000000" pitchFamily="2" charset="-78"/>
              </a:rPr>
              <a:t>و </a:t>
            </a:r>
            <a:r>
              <a:rPr lang="en-US" sz="1200" dirty="0" smtClean="0">
                <a:cs typeface="B Nazanin" panose="00000400000000000000" pitchFamily="2" charset="-78"/>
              </a:rPr>
              <a:t>NFC</a:t>
            </a:r>
            <a:r>
              <a:rPr lang="fa-IR" sz="1200" dirty="0" smtClean="0">
                <a:cs typeface="B Nazanin" panose="00000400000000000000" pitchFamily="2" charset="-78"/>
              </a:rPr>
              <a:t> </a:t>
            </a:r>
            <a:r>
              <a:rPr lang="fa-IR" sz="1800" dirty="0" smtClean="0">
                <a:cs typeface="B Nazanin" panose="00000400000000000000" pitchFamily="2" charset="-78"/>
              </a:rPr>
              <a:t>می‌توانید </a:t>
            </a:r>
            <a:r>
              <a:rPr lang="fa-IR" sz="1800" dirty="0">
                <a:cs typeface="B Nazanin" panose="00000400000000000000" pitchFamily="2" charset="-78"/>
              </a:rPr>
              <a:t>فایل‌های خود را به موبایل خود با سیستم‌های </a:t>
            </a:r>
            <a:r>
              <a:rPr lang="en-US" sz="1200" dirty="0" err="1">
                <a:cs typeface="B Nazanin" panose="00000400000000000000" pitchFamily="2" charset="-78"/>
              </a:rPr>
              <a:t>iOS</a:t>
            </a:r>
            <a:r>
              <a:rPr lang="en-US" sz="1800" dirty="0">
                <a:cs typeface="B Nazanin" panose="00000400000000000000" pitchFamily="2" charset="-78"/>
              </a:rPr>
              <a:t> </a:t>
            </a:r>
            <a:r>
              <a:rPr lang="fa-IR" sz="1800" dirty="0" smtClean="0">
                <a:cs typeface="B Nazanin" panose="00000400000000000000" pitchFamily="2" charset="-78"/>
              </a:rPr>
              <a:t> و</a:t>
            </a:r>
            <a:r>
              <a:rPr lang="fa-IR" sz="1800" dirty="0">
                <a:cs typeface="B Nazanin" panose="00000400000000000000" pitchFamily="2" charset="-78"/>
              </a:rPr>
              <a:t> </a:t>
            </a:r>
            <a:r>
              <a:rPr lang="en-US" sz="1200" dirty="0">
                <a:cs typeface="B Nazanin" panose="00000400000000000000" pitchFamily="2" charset="-78"/>
              </a:rPr>
              <a:t>Android</a:t>
            </a:r>
            <a:r>
              <a:rPr lang="en-US" sz="1800" dirty="0">
                <a:cs typeface="B Nazanin" panose="00000400000000000000" pitchFamily="2" charset="-78"/>
              </a:rPr>
              <a:t>، </a:t>
            </a:r>
            <a:r>
              <a:rPr lang="fa-IR" sz="1800" dirty="0">
                <a:cs typeface="B Nazanin" panose="00000400000000000000" pitchFamily="2" charset="-78"/>
              </a:rPr>
              <a:t>انتقال دهید و به سرعت آن‌ها را در شبکه‌های اجتماعی به اشتراک گذارید و با دانلود رایگان نرم‌افزار </a:t>
            </a:r>
            <a:r>
              <a:rPr lang="en-US" sz="1200" dirty="0">
                <a:cs typeface="B Nazanin" panose="00000400000000000000" pitchFamily="2" charset="-78"/>
              </a:rPr>
              <a:t>PIXPRO Remote Viewer</a:t>
            </a:r>
            <a:r>
              <a:rPr lang="en-US" sz="1800" dirty="0">
                <a:cs typeface="B Nazanin" panose="00000400000000000000" pitchFamily="2" charset="-78"/>
              </a:rPr>
              <a:t> </a:t>
            </a:r>
            <a:r>
              <a:rPr lang="fa-IR" sz="1800" dirty="0">
                <a:cs typeface="B Nazanin" panose="00000400000000000000" pitchFamily="2" charset="-78"/>
              </a:rPr>
              <a:t>برخی از ویژگی‌های دوربین مانند قطع و وصل کردن ضبط، گرفتن عکس و ... را از راه دور با موبایل و یا تبلت خود کنترل کنید.</a:t>
            </a:r>
          </a:p>
          <a:p>
            <a:pPr marL="0" indent="0" algn="just" rtl="1">
              <a:buNone/>
            </a:pPr>
            <a:endParaRPr lang="fa-IR" sz="1800"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668" y="1304117"/>
            <a:ext cx="4767332" cy="428117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2821667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7555" y="2617274"/>
            <a:ext cx="9404723" cy="1400530"/>
          </a:xfrm>
        </p:spPr>
        <p:txBody>
          <a:bodyPr/>
          <a:lstStyle/>
          <a:p>
            <a:pPr algn="ctr"/>
            <a:r>
              <a:rPr lang="en-US" b="1" dirty="0"/>
              <a:t>Vuze</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6238738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Vuze</a:t>
            </a:r>
            <a:endParaRPr lang="en-US" dirty="0">
              <a:cs typeface="B Titr" panose="00000700000000000000" pitchFamily="2" charset="-78"/>
            </a:endParaRPr>
          </a:p>
        </p:txBody>
      </p:sp>
      <p:sp>
        <p:nvSpPr>
          <p:cNvPr id="3" name="Content Placeholder 2"/>
          <p:cNvSpPr>
            <a:spLocks noGrp="1"/>
          </p:cNvSpPr>
          <p:nvPr>
            <p:ph idx="1"/>
          </p:nvPr>
        </p:nvSpPr>
        <p:spPr>
          <a:xfrm>
            <a:off x="5544000" y="1304118"/>
            <a:ext cx="5220000" cy="5312682"/>
          </a:xfrm>
        </p:spPr>
        <p:txBody>
          <a:bodyPr>
            <a:normAutofit/>
          </a:bodyPr>
          <a:lstStyle/>
          <a:p>
            <a:pPr marL="0" indent="0" algn="just" rtl="1">
              <a:buNone/>
            </a:pPr>
            <a:r>
              <a:rPr lang="fa-IR" sz="1800" dirty="0">
                <a:cs typeface="B Nazanin" panose="00000400000000000000" pitchFamily="2" charset="-78"/>
              </a:rPr>
              <a:t>ووز تلاش می‌کند تا ضبط ویدیوهای ۳۶۰ را برای کاربران عادی نیز ساده کند تا بتوانند ویدیوهای واقعیت مجازی اختصاصی خود را بسازنند</a:t>
            </a:r>
            <a:r>
              <a:rPr lang="fa-IR" sz="1800" dirty="0" smtClean="0">
                <a:cs typeface="B Nazanin" panose="00000400000000000000" pitchFamily="2" charset="-78"/>
              </a:rPr>
              <a:t>.</a:t>
            </a:r>
            <a:endParaRPr lang="en-US" sz="1800" dirty="0" smtClean="0">
              <a:cs typeface="B Nazanin" panose="00000400000000000000" pitchFamily="2" charset="-78"/>
            </a:endParaRPr>
          </a:p>
          <a:p>
            <a:pPr marL="0" indent="0" algn="just" rtl="1">
              <a:buNone/>
            </a:pPr>
            <a:r>
              <a:rPr lang="fa-IR" sz="1800" dirty="0">
                <a:cs typeface="B Nazanin" panose="00000400000000000000" pitchFamily="2" charset="-78"/>
              </a:rPr>
              <a:t>دوربین ۳۶۰ </a:t>
            </a:r>
            <a:r>
              <a:rPr lang="fa-IR" sz="1800" dirty="0" smtClean="0">
                <a:cs typeface="B Nazanin" panose="00000400000000000000" pitchFamily="2" charset="-78"/>
              </a:rPr>
              <a:t>درجه‌ی</a:t>
            </a:r>
            <a:r>
              <a:rPr lang="en-US" sz="1800" dirty="0" smtClean="0">
                <a:cs typeface="B Nazanin" panose="00000400000000000000" pitchFamily="2" charset="-78"/>
              </a:rPr>
              <a:t> Vuze </a:t>
            </a:r>
            <a:r>
              <a:rPr lang="fa-IR" sz="1800" dirty="0">
                <a:cs typeface="B Nazanin" panose="00000400000000000000" pitchFamily="2" charset="-78"/>
              </a:rPr>
              <a:t>که در </a:t>
            </a:r>
            <a:r>
              <a:rPr lang="en-US" sz="1800" dirty="0">
                <a:cs typeface="B Nazanin" panose="00000400000000000000" pitchFamily="2" charset="-78"/>
              </a:rPr>
              <a:t>CES 2016 </a:t>
            </a:r>
            <a:r>
              <a:rPr lang="fa-IR" sz="1800" dirty="0">
                <a:cs typeface="B Nazanin" panose="00000400000000000000" pitchFamily="2" charset="-78"/>
              </a:rPr>
              <a:t>رونمایی شد در واقع ترکیبی از ۸ دوربین فول‌اچ‌دی است که در ابعادی کوچک و وزنی سبک امکان ضبط ویدیوهای ۳۶۰ درجه را میسر می‌کند. این دوربین که خود آرایه‌ای از دوربین‌های مختلف است می‌تواند در هر لحظه کل اطراف شما را بصورت ۳۶۰ درجه ضبط کند. ویدیو ضبط شده نیز از طریق هدست‌های واقعیت مجازی قابل مشاهده خواهد بود.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850" y="1375555"/>
            <a:ext cx="5220150" cy="34801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255281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7165800"/>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3840 x 2160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799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600" dirty="0" smtClean="0">
                          <a:cs typeface="B Nazanin" panose="00000400000000000000" pitchFamily="2" charset="-78"/>
                        </a:rPr>
                        <a:t>http://vuze.camera/</a:t>
                      </a:r>
                      <a:endParaRPr lang="en-US" sz="16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760477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Nikon KeyMission 360</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0244953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Nikon KeyMission 360</a:t>
            </a:r>
          </a:p>
        </p:txBody>
      </p:sp>
      <p:sp>
        <p:nvSpPr>
          <p:cNvPr id="5" name="TextBox 4"/>
          <p:cNvSpPr txBox="1"/>
          <p:nvPr/>
        </p:nvSpPr>
        <p:spPr>
          <a:xfrm>
            <a:off x="5757862" y="1288891"/>
            <a:ext cx="5157789" cy="4524315"/>
          </a:xfrm>
          <a:prstGeom prst="rect">
            <a:avLst/>
          </a:prstGeom>
          <a:noFill/>
        </p:spPr>
        <p:txBody>
          <a:bodyPr wrap="square" rtlCol="0">
            <a:spAutoFit/>
          </a:bodyPr>
          <a:lstStyle/>
          <a:p>
            <a:pPr algn="just" rtl="1"/>
            <a:r>
              <a:rPr lang="en-US" sz="1600" dirty="0">
                <a:cs typeface="B Nazanin" panose="00000400000000000000" pitchFamily="2" charset="-78"/>
              </a:rPr>
              <a:t>KeyMission 360 </a:t>
            </a:r>
            <a:r>
              <a:rPr lang="fa-IR" sz="1600" dirty="0">
                <a:cs typeface="B Nazanin" panose="00000400000000000000" pitchFamily="2" charset="-78"/>
              </a:rPr>
              <a:t>اولین اکشن‌ کمرای نیکون است که از بدنه‌ای کامپکت و با مقاومت بالا بهره می‌برد. این محصول می‌تواند برای طرفداران واقعیت مجازی بسیار جذاب و دوست‌داشتنی باشد و حال که پای نیکون در میان آمده، شاید تردید کمتری برای خرید و تجربه‌ آن وجود داشته باشد. این دوربین به دو لنز و حسگر تصویر مجهز گشته که آن را قادر به ضبط فیلم‌های ۳۶۰ درجه و با کیفیت 4</a:t>
            </a:r>
            <a:r>
              <a:rPr lang="en-US" sz="1600" dirty="0">
                <a:cs typeface="B Nazanin" panose="00000400000000000000" pitchFamily="2" charset="-78"/>
              </a:rPr>
              <a:t>K </a:t>
            </a:r>
            <a:r>
              <a:rPr lang="fa-IR" sz="1600" dirty="0">
                <a:cs typeface="B Nazanin" panose="00000400000000000000" pitchFamily="2" charset="-78"/>
              </a:rPr>
              <a:t>می‌کند. به لطف اکشن کمرای نیکون می‌توان هر آنچه که در پیرامون خود اتفاق می‌افتد را تمام و کمال با ثبت رسانده و از منظر دلخواه خود به تماشای آن‌ها بنشینیم. </a:t>
            </a:r>
            <a:r>
              <a:rPr lang="en-US" sz="1600" dirty="0">
                <a:cs typeface="B Nazanin" panose="00000400000000000000" pitchFamily="2" charset="-78"/>
              </a:rPr>
              <a:t>KeyMission 360 </a:t>
            </a:r>
            <a:r>
              <a:rPr lang="fa-IR" sz="1600" dirty="0">
                <a:cs typeface="B Nazanin" panose="00000400000000000000" pitchFamily="2" charset="-78"/>
              </a:rPr>
              <a:t>دوربینی برای استفاده در شرایط محیطی و آب‌و‌هوایی مختلف بوده و نیکون اعلام کرده که تمرکز زیادی بر روی مقاوم ساختن آن داشته است. این اکشن کمرا تا حداکثر عمق ۳۰ متری ضدآب بوده و در اثر سقوط از ارتفاع ۲ متری نیز آسیبی به آن وارد نخواهد آمد. علاوه بر این در برابر نفوذ گردوغبار مقاومت بالایی داشته و می‌توان از آن در هر آب‌و‌هوایی بهره گرفت. </a:t>
            </a:r>
            <a:r>
              <a:rPr lang="en-US" sz="1600" dirty="0">
                <a:cs typeface="B Nazanin" panose="00000400000000000000" pitchFamily="2" charset="-78"/>
              </a:rPr>
              <a:t>KeyMission 360 </a:t>
            </a:r>
            <a:r>
              <a:rPr lang="fa-IR" sz="1600" dirty="0">
                <a:cs typeface="B Nazanin" panose="00000400000000000000" pitchFamily="2" charset="-78"/>
              </a:rPr>
              <a:t>به سیستم لرزشگیر الکترونیکی مجهز بوده که لرزش‌های ناشی از تکان دست و دوربین را تا حد زیادی کنترل و برطرف کرده و امکان ثبت ویدئوهای بدون لرزش را فراهم می‌آورد. به این ترتیب می‌توان اطمینان داشت که تصاویر با شارپنس و وضوح بالایی به ثبت می‌رسند. نیکون در این باره اذعان داشته که می‌توان لرزشگیر را از طریق نرم‌افزار و یا حتی پس از آغاز شدن رکورد ویدئو فعال کرد.</a:t>
            </a:r>
            <a:endParaRPr lang="en-US" sz="1600" dirty="0">
              <a:cs typeface="B Nazanin" panose="00000400000000000000" pitchFamily="2" charset="-78"/>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7632" y="2317592"/>
            <a:ext cx="5371649" cy="3024269"/>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4528282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88865631"/>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170</a:t>
                      </a:r>
                      <a:r>
                        <a:rPr lang="fa-IR" dirty="0" smtClean="0">
                          <a:cs typeface="B Nazanin" panose="00000400000000000000" pitchFamily="2" charset="-78"/>
                        </a:rPr>
                        <a:t>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1920 x 1080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تا 120 فریم بر ثانیه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399 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sz="1200" dirty="0" smtClean="0">
                          <a:cs typeface="B Nazanin" panose="00000400000000000000" pitchFamily="2" charset="-78"/>
                        </a:rPr>
                        <a:t>https://www.nikonusa.com/en/nikon-products/action-cameras/index.page</a:t>
                      </a:r>
                      <a:endParaRPr lang="en-US" sz="1200"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214053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360fly 4K</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441789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360fly 4K</a:t>
            </a:r>
          </a:p>
        </p:txBody>
      </p:sp>
      <p:sp>
        <p:nvSpPr>
          <p:cNvPr id="5" name="TextBox 4"/>
          <p:cNvSpPr txBox="1"/>
          <p:nvPr/>
        </p:nvSpPr>
        <p:spPr>
          <a:xfrm>
            <a:off x="907256" y="1424622"/>
            <a:ext cx="9829802" cy="369332"/>
          </a:xfrm>
          <a:prstGeom prst="rect">
            <a:avLst/>
          </a:prstGeom>
          <a:noFill/>
        </p:spPr>
        <p:txBody>
          <a:bodyPr wrap="square" rtlCol="0">
            <a:spAutoFit/>
          </a:bodyPr>
          <a:lstStyle/>
          <a:p>
            <a:pPr algn="r" rtl="1"/>
            <a:r>
              <a:rPr lang="fa-IR" dirty="0" smtClean="0">
                <a:cs typeface="B Nazanin" panose="00000400000000000000" pitchFamily="2" charset="-78"/>
              </a:rPr>
              <a:t>این دوربین</a:t>
            </a:r>
            <a:r>
              <a:rPr lang="en-US" dirty="0" smtClean="0">
                <a:cs typeface="B Nazanin" panose="00000400000000000000" pitchFamily="2" charset="-78"/>
              </a:rPr>
              <a:t> </a:t>
            </a:r>
            <a:r>
              <a:rPr lang="fa-IR" dirty="0" smtClean="0">
                <a:cs typeface="B Nazanin" panose="00000400000000000000" pitchFamily="2" charset="-78"/>
              </a:rPr>
              <a:t> با قابلیت ضبط تصاویر 360 درجه و ارسال آنها به واسطه موبایل و تکنولوژی وای فای</a:t>
            </a:r>
            <a:r>
              <a:rPr lang="en-US" dirty="0" smtClean="0">
                <a:cs typeface="B Nazanin" panose="00000400000000000000" pitchFamily="2" charset="-78"/>
              </a:rPr>
              <a:t> </a:t>
            </a:r>
            <a:r>
              <a:rPr lang="fa-IR" dirty="0" smtClean="0">
                <a:cs typeface="B Nazanin" panose="00000400000000000000" pitchFamily="2" charset="-78"/>
              </a:rPr>
              <a:t>آن را به سیستم انتقال داده و صدا را </a:t>
            </a:r>
            <a:r>
              <a:rPr lang="fa-IR" smtClean="0">
                <a:cs typeface="B Nazanin" panose="00000400000000000000" pitchFamily="2" charset="-78"/>
              </a:rPr>
              <a:t>نیز  </a:t>
            </a:r>
            <a:endParaRPr lang="en-US" dirty="0">
              <a:cs typeface="B Nazanin" panose="000004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78446" y="2503328"/>
            <a:ext cx="6954239" cy="3911759"/>
          </a:xfr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448634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نرم افزارهای </a:t>
            </a:r>
            <a:r>
              <a:rPr lang="en-US" dirty="0" smtClean="0">
                <a:cs typeface="B Titr" panose="00000700000000000000" pitchFamily="2" charset="-78"/>
              </a:rPr>
              <a:t>VR</a:t>
            </a:r>
            <a:endParaRPr lang="en-US" dirty="0">
              <a:cs typeface="B Titr" panose="00000700000000000000" pitchFamily="2" charset="-78"/>
            </a:endParaRPr>
          </a:p>
        </p:txBody>
      </p:sp>
      <p:sp>
        <p:nvSpPr>
          <p:cNvPr id="3" name="Content Placeholder 2"/>
          <p:cNvSpPr>
            <a:spLocks noGrp="1"/>
          </p:cNvSpPr>
          <p:nvPr>
            <p:ph idx="1"/>
          </p:nvPr>
        </p:nvSpPr>
        <p:spPr>
          <a:xfrm>
            <a:off x="1104293" y="1296918"/>
            <a:ext cx="8946541" cy="4195481"/>
          </a:xfrm>
        </p:spPr>
        <p:txBody>
          <a:bodyPr/>
          <a:lstStyle/>
          <a:p>
            <a:pPr algn="just" rtl="1"/>
            <a:r>
              <a:rPr lang="fa-IR" dirty="0" smtClean="0">
                <a:cs typeface="B Nazanin" panose="00000400000000000000" pitchFamily="2" charset="-78"/>
              </a:rPr>
              <a:t>نرم </a:t>
            </a:r>
            <a:r>
              <a:rPr lang="fa-IR" dirty="0">
                <a:cs typeface="B Nazanin" panose="00000400000000000000" pitchFamily="2" charset="-78"/>
              </a:rPr>
              <a:t>افزار </a:t>
            </a:r>
            <a:r>
              <a:rPr lang="fa-IR" dirty="0" smtClean="0">
                <a:cs typeface="B Nazanin" panose="00000400000000000000" pitchFamily="2" charset="-78"/>
              </a:rPr>
              <a:t>های </a:t>
            </a:r>
            <a:r>
              <a:rPr lang="en-US" dirty="0" smtClean="0">
                <a:cs typeface="B Nazanin" panose="00000400000000000000" pitchFamily="2" charset="-78"/>
              </a:rPr>
              <a:t>VR</a:t>
            </a:r>
            <a:r>
              <a:rPr lang="fa-IR" dirty="0" smtClean="0">
                <a:cs typeface="B Nazanin" panose="00000400000000000000" pitchFamily="2" charset="-78"/>
              </a:rPr>
              <a:t> </a:t>
            </a:r>
            <a:r>
              <a:rPr lang="fa-IR" dirty="0">
                <a:cs typeface="B Nazanin" panose="00000400000000000000" pitchFamily="2" charset="-78"/>
              </a:rPr>
              <a:t>خود به دو قسم </a:t>
            </a:r>
            <a:r>
              <a:rPr lang="fa-IR" dirty="0" smtClean="0">
                <a:cs typeface="B Nazanin" panose="00000400000000000000" pitchFamily="2" charset="-78"/>
              </a:rPr>
              <a:t>اند :</a:t>
            </a:r>
          </a:p>
          <a:p>
            <a:pPr marL="457200" indent="-457200" algn="just" rtl="1">
              <a:buAutoNum type="arabicParenR"/>
            </a:pPr>
            <a:r>
              <a:rPr lang="fa-IR" dirty="0" smtClean="0">
                <a:cs typeface="B Nazanin" panose="00000400000000000000" pitchFamily="2" charset="-78"/>
              </a:rPr>
              <a:t>نرم </a:t>
            </a:r>
            <a:r>
              <a:rPr lang="fa-IR" dirty="0">
                <a:cs typeface="B Nazanin" panose="00000400000000000000" pitchFamily="2" charset="-78"/>
              </a:rPr>
              <a:t>افزارهای کاربردی </a:t>
            </a:r>
            <a:r>
              <a:rPr lang="fa-IR" dirty="0" smtClean="0">
                <a:cs typeface="B Nazanin" panose="00000400000000000000" pitchFamily="2" charset="-78"/>
              </a:rPr>
              <a:t> : ویژه </a:t>
            </a:r>
            <a:r>
              <a:rPr lang="fa-IR" dirty="0">
                <a:cs typeface="B Nazanin" panose="00000400000000000000" pitchFamily="2" charset="-78"/>
              </a:rPr>
              <a:t>اجرای محتوای واقعیت مجازی بر بستر </a:t>
            </a:r>
            <a:r>
              <a:rPr lang="en-US" dirty="0" smtClean="0">
                <a:cs typeface="B Nazanin" panose="00000400000000000000" pitchFamily="2" charset="-78"/>
              </a:rPr>
              <a:t>Device</a:t>
            </a:r>
            <a:r>
              <a:rPr lang="fa-IR" dirty="0">
                <a:cs typeface="B Nazanin" panose="00000400000000000000" pitchFamily="2" charset="-78"/>
              </a:rPr>
              <a:t>.</a:t>
            </a:r>
            <a:endParaRPr lang="fa-IR" dirty="0" smtClean="0">
              <a:cs typeface="B Nazanin" panose="00000400000000000000" pitchFamily="2" charset="-78"/>
            </a:endParaRPr>
          </a:p>
          <a:p>
            <a:pPr marL="457200" indent="-457200" algn="just" rtl="1">
              <a:buAutoNum type="arabicParenR"/>
            </a:pPr>
            <a:r>
              <a:rPr lang="fa-IR" dirty="0" smtClean="0">
                <a:cs typeface="B Nazanin" panose="00000400000000000000" pitchFamily="2" charset="-78"/>
              </a:rPr>
              <a:t>نرم </a:t>
            </a:r>
            <a:r>
              <a:rPr lang="fa-IR" dirty="0">
                <a:cs typeface="B Nazanin" panose="00000400000000000000" pitchFamily="2" charset="-78"/>
              </a:rPr>
              <a:t>افزارهای محتوا محوری هستند که نیازی به نرم افزار کاربردی ندارند و به واسطه یک </a:t>
            </a:r>
            <a:r>
              <a:rPr lang="en-US" dirty="0">
                <a:cs typeface="B Nazanin" panose="00000400000000000000" pitchFamily="2" charset="-78"/>
              </a:rPr>
              <a:t>API </a:t>
            </a:r>
            <a:r>
              <a:rPr lang="fa-IR" dirty="0">
                <a:cs typeface="B Nazanin" panose="00000400000000000000" pitchFamily="2" charset="-78"/>
              </a:rPr>
              <a:t>ارائه شده توسط سیستم عامل یا </a:t>
            </a:r>
            <a:r>
              <a:rPr lang="en-US" dirty="0">
                <a:cs typeface="B Nazanin" panose="00000400000000000000" pitchFamily="2" charset="-78"/>
              </a:rPr>
              <a:t>Third Party </a:t>
            </a:r>
            <a:r>
              <a:rPr lang="fa-IR" dirty="0">
                <a:cs typeface="B Nazanin" panose="00000400000000000000" pitchFamily="2" charset="-78"/>
              </a:rPr>
              <a:t>بستر پخش را فراهم می کنند</a:t>
            </a:r>
            <a:r>
              <a:rPr lang="fa-IR" dirty="0" smtClean="0">
                <a:cs typeface="B Nazanin" panose="00000400000000000000" pitchFamily="2" charset="-78"/>
              </a:rPr>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6400" y="2993419"/>
            <a:ext cx="6487200" cy="36490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83710623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37426064"/>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1500 x 1500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399</a:t>
                      </a:r>
                      <a:r>
                        <a:rPr lang="fa-IR" baseline="0" dirty="0" smtClean="0">
                          <a:cs typeface="B Nazanin" panose="00000400000000000000" pitchFamily="2" charset="-78"/>
                        </a:rPr>
                        <a:t> </a:t>
                      </a:r>
                      <a:r>
                        <a:rPr lang="fa-IR" dirty="0" smtClean="0">
                          <a:cs typeface="B Nazanin" panose="00000400000000000000" pitchFamily="2" charset="-78"/>
                        </a:rPr>
                        <a:t>دلار 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https://360fly.com/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1120006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Garmin VIRB 360</a:t>
            </a:r>
            <a:br>
              <a:rPr lang="en-US" b="1" dirty="0"/>
            </a:br>
            <a:r>
              <a:rPr lang="en-US" dirty="0"/>
              <a:t/>
            </a:r>
            <a:br>
              <a:rPr lang="en-US" dirty="0"/>
            </a:b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49069961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Garmin VIRB 360</a:t>
            </a:r>
          </a:p>
        </p:txBody>
      </p:sp>
      <p:sp>
        <p:nvSpPr>
          <p:cNvPr id="5" name="TextBox 4"/>
          <p:cNvSpPr txBox="1"/>
          <p:nvPr/>
        </p:nvSpPr>
        <p:spPr>
          <a:xfrm>
            <a:off x="6057900" y="1853248"/>
            <a:ext cx="4729163" cy="1477328"/>
          </a:xfrm>
          <a:prstGeom prst="rect">
            <a:avLst/>
          </a:prstGeom>
          <a:noFill/>
        </p:spPr>
        <p:txBody>
          <a:bodyPr wrap="square" rtlCol="0">
            <a:spAutoFit/>
          </a:bodyPr>
          <a:lstStyle/>
          <a:p>
            <a:pPr algn="just" rtl="1"/>
            <a:r>
              <a:rPr lang="fa-IR" dirty="0" smtClean="0">
                <a:cs typeface="B Nazanin" panose="00000400000000000000" pitchFamily="2" charset="-78"/>
              </a:rPr>
              <a:t>این دوربین یکی از اولین محصولاتی است که به صورت همزمان تصویر، ویدئو و صدا را به صورت کاملا کروی ضبط می کند</a:t>
            </a:r>
            <a:r>
              <a:rPr lang="en-US" dirty="0" smtClean="0">
                <a:cs typeface="B Nazanin" panose="00000400000000000000" pitchFamily="2" charset="-78"/>
              </a:rPr>
              <a:t> </a:t>
            </a:r>
            <a:r>
              <a:rPr lang="fa-IR" dirty="0" smtClean="0">
                <a:cs typeface="B Nazanin" panose="00000400000000000000" pitchFamily="2" charset="-78"/>
              </a:rPr>
              <a:t> و با استفاده از لرزشگیر درونی و تنها با یک کلیک می تواند رزولیشن </a:t>
            </a:r>
            <a:r>
              <a:rPr lang="en-US" dirty="0" smtClean="0">
                <a:cs typeface="B Nazanin" panose="00000400000000000000" pitchFamily="2" charset="-78"/>
              </a:rPr>
              <a:t>4k</a:t>
            </a:r>
            <a:r>
              <a:rPr lang="fa-IR" dirty="0" smtClean="0">
                <a:cs typeface="B Nazanin" panose="00000400000000000000" pitchFamily="2" charset="-78"/>
              </a:rPr>
              <a:t> را با 30 فریم بر ثانیه را از بالای ابرها و یا زیر آب ها به شما تحویل دهد.</a:t>
            </a:r>
            <a:endParaRPr lang="en-US" dirty="0">
              <a:cs typeface="B Nazanin" panose="00000400000000000000" pitchFamily="2" charset="-78"/>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232" y="1853248"/>
            <a:ext cx="5580613" cy="3131344"/>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2423339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899991772"/>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4k</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 فریم</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649 دلار</a:t>
                      </a:r>
                      <a:r>
                        <a:rPr lang="fa-IR" baseline="0" dirty="0" smtClean="0">
                          <a:cs typeface="B Nazanin" panose="00000400000000000000" pitchFamily="2" charset="-78"/>
                        </a:rPr>
                        <a:t> </a:t>
                      </a:r>
                      <a:r>
                        <a:rPr lang="fa-IR" dirty="0" smtClean="0">
                          <a:cs typeface="B Nazanin" panose="00000400000000000000" pitchFamily="2" charset="-78"/>
                        </a:rPr>
                        <a:t>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https://www.insta360.com/product/insta360-one</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0325162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011" y="2753006"/>
            <a:ext cx="9404723" cy="1400530"/>
          </a:xfrm>
        </p:spPr>
        <p:txBody>
          <a:bodyPr/>
          <a:lstStyle/>
          <a:p>
            <a:pPr algn="ctr"/>
            <a:r>
              <a:rPr lang="en-US" b="1" dirty="0"/>
              <a:t>LucidCam</a:t>
            </a:r>
            <a:br>
              <a:rPr lang="en-US" b="1" dirty="0"/>
            </a:br>
            <a:r>
              <a:rPr lang="en-US" dirty="0"/>
              <a:t/>
            </a:r>
            <a:br>
              <a:rPr lang="en-US" dirty="0"/>
            </a:br>
            <a:endParaRPr lang="en-US" b="1"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0601352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LucidCam</a:t>
            </a:r>
          </a:p>
        </p:txBody>
      </p:sp>
      <p:sp>
        <p:nvSpPr>
          <p:cNvPr id="5" name="TextBox 4"/>
          <p:cNvSpPr txBox="1"/>
          <p:nvPr/>
        </p:nvSpPr>
        <p:spPr>
          <a:xfrm>
            <a:off x="935831" y="1446054"/>
            <a:ext cx="9529764" cy="646331"/>
          </a:xfrm>
          <a:prstGeom prst="rect">
            <a:avLst/>
          </a:prstGeom>
          <a:noFill/>
        </p:spPr>
        <p:txBody>
          <a:bodyPr wrap="square" rtlCol="0">
            <a:spAutoFit/>
          </a:bodyPr>
          <a:lstStyle/>
          <a:p>
            <a:pPr algn="just" rtl="1"/>
            <a:r>
              <a:rPr lang="fa-IR" dirty="0" smtClean="0">
                <a:cs typeface="B Nazanin" panose="00000400000000000000" pitchFamily="2" charset="-78"/>
              </a:rPr>
              <a:t>این محصول یک عنوان منحصر به فرد است زیرا اولین دوربین 180 درجه ای است که همزمان تصاویر را به صورت استروسکوپیک نیز ضبط می کند و همزمان می تواند مواردی را با تصویر افوزده و به عنوان واقعیت افزوده به کاربر تحویل دهد.</a:t>
            </a:r>
            <a:endParaRPr lang="en-US" dirty="0">
              <a:cs typeface="B Nazanin" panose="00000400000000000000" pitchFamily="2" charset="-78"/>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48946" y="2253298"/>
            <a:ext cx="7337917" cy="4156739"/>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31963280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672392650"/>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180</a:t>
                      </a:r>
                      <a:r>
                        <a:rPr lang="fa-IR" dirty="0" smtClean="0">
                          <a:cs typeface="B Nazanin" panose="00000400000000000000" pitchFamily="2" charset="-78"/>
                        </a:rPr>
                        <a:t>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3840 x 2160</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499</a:t>
                      </a:r>
                      <a:r>
                        <a:rPr lang="en-US" dirty="0" smtClean="0">
                          <a:cs typeface="B Nazanin" panose="00000400000000000000" pitchFamily="2" charset="-78"/>
                        </a:rPr>
                        <a:t> </a:t>
                      </a:r>
                      <a:r>
                        <a:rPr lang="fa-IR" baseline="0" dirty="0" smtClean="0">
                          <a:cs typeface="B Nazanin" panose="00000400000000000000" pitchFamily="2" charset="-78"/>
                        </a:rPr>
                        <a:t> دلار </a:t>
                      </a:r>
                      <a:r>
                        <a:rPr lang="fa-IR" dirty="0" smtClean="0">
                          <a:cs typeface="B Nazanin" panose="00000400000000000000" pitchFamily="2" charset="-78"/>
                        </a:rPr>
                        <a:t>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https://lucidcam.com/</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5543237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7586" y="2610131"/>
            <a:ext cx="9404723" cy="1400530"/>
          </a:xfrm>
        </p:spPr>
        <p:txBody>
          <a:bodyPr/>
          <a:lstStyle/>
          <a:p>
            <a:pPr algn="ctr"/>
            <a:r>
              <a:rPr lang="en-US" b="1" dirty="0"/>
              <a:t>Orah 4i</a:t>
            </a:r>
            <a:endParaRPr lang="en-US"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704905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Titr" panose="00000700000000000000" pitchFamily="2" charset="-78"/>
              </a:rPr>
              <a:t>Orah 4i</a:t>
            </a:r>
          </a:p>
        </p:txBody>
      </p:sp>
      <p:sp>
        <p:nvSpPr>
          <p:cNvPr id="3" name="Content Placeholder 2"/>
          <p:cNvSpPr>
            <a:spLocks noGrp="1"/>
          </p:cNvSpPr>
          <p:nvPr>
            <p:ph idx="1"/>
          </p:nvPr>
        </p:nvSpPr>
        <p:spPr>
          <a:xfrm>
            <a:off x="521494" y="1304118"/>
            <a:ext cx="9529340" cy="874726"/>
          </a:xfrm>
        </p:spPr>
        <p:txBody>
          <a:bodyPr>
            <a:normAutofit/>
          </a:bodyPr>
          <a:lstStyle/>
          <a:p>
            <a:pPr marL="0" indent="0" algn="just" rtl="1">
              <a:buNone/>
            </a:pPr>
            <a:r>
              <a:rPr lang="fa-IR" dirty="0" smtClean="0">
                <a:cs typeface="B Nazanin" panose="00000400000000000000" pitchFamily="2" charset="-78"/>
              </a:rPr>
              <a:t>یک محصول ویژه برای پوشش زنده رخدادهای سیصد و شصت درجه و واقعیت محازی که در فرایند تولید و توسعه آن شرکت های بزرگی مانند اینتل حضور دارند.</a:t>
            </a:r>
            <a:endParaRPr lang="fa-IR"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0679" y="2046734"/>
            <a:ext cx="6606157" cy="4376579"/>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2041995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مشخصات</a:t>
            </a:r>
            <a:endParaRPr lang="en-US" dirty="0">
              <a:cs typeface="B Titr" panose="00000700000000000000" pitchFamily="2" charset="-78"/>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56404772"/>
              </p:ext>
            </p:extLst>
          </p:nvPr>
        </p:nvGraphicFramePr>
        <p:xfrm>
          <a:off x="1103313" y="2052638"/>
          <a:ext cx="8947150" cy="2966720"/>
        </p:xfrm>
        <a:graphic>
          <a:graphicData uri="http://schemas.openxmlformats.org/drawingml/2006/table">
            <a:tbl>
              <a:tblPr firstRow="1" bandRow="1">
                <a:tableStyleId>{5C22544A-7EE6-4342-B048-85BDC9FD1C3A}</a:tableStyleId>
              </a:tblPr>
              <a:tblGrid>
                <a:gridCol w="2661443"/>
                <a:gridCol w="6285707"/>
              </a:tblGrid>
              <a:tr h="370840">
                <a:tc>
                  <a:txBody>
                    <a:bodyPr/>
                    <a:lstStyle/>
                    <a:p>
                      <a:pPr algn="ctr" rtl="1"/>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ویژگی</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زاویه دید (</a:t>
                      </a:r>
                      <a:r>
                        <a:rPr lang="en-US" dirty="0" smtClean="0">
                          <a:cs typeface="B Nazanin" panose="00000400000000000000" pitchFamily="2" charset="-78"/>
                        </a:rPr>
                        <a:t>Field Of Vie</a:t>
                      </a:r>
                      <a:r>
                        <a:rPr lang="fa-IR" dirty="0" smtClean="0">
                          <a:cs typeface="B Nazanin" panose="00000400000000000000" pitchFamily="2" charset="-78"/>
                        </a:rPr>
                        <a:t>)</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 درجه</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رزولیشن هر لنز</a:t>
                      </a:r>
                      <a:endParaRPr lang="en-US" dirty="0">
                        <a:cs typeface="B Nazanin" panose="00000400000000000000" pitchFamily="2" charset="-78"/>
                      </a:endParaRPr>
                    </a:p>
                  </a:txBody>
                  <a:tcPr/>
                </a:tc>
                <a:tc>
                  <a:txBody>
                    <a:bodyPr/>
                    <a:lstStyle/>
                    <a:p>
                      <a:pPr algn="ctr" rtl="0"/>
                      <a:r>
                        <a:rPr lang="en-US" sz="1800" b="0" i="0" kern="1200" dirty="0" smtClean="0">
                          <a:solidFill>
                            <a:schemeClr val="dk1"/>
                          </a:solidFill>
                          <a:effectLst/>
                          <a:latin typeface="+mn-lt"/>
                          <a:ea typeface="+mn-ea"/>
                          <a:cs typeface="+mn-cs"/>
                        </a:rPr>
                        <a:t>2048 x 1536</a:t>
                      </a:r>
                    </a:p>
                  </a:txBody>
                  <a:tcPr/>
                </a:tc>
              </a:tr>
              <a:tr h="370840">
                <a:tc>
                  <a:txBody>
                    <a:bodyPr/>
                    <a:lstStyle/>
                    <a:p>
                      <a:pPr algn="ctr" rtl="1"/>
                      <a:r>
                        <a:rPr lang="fa-IR" dirty="0" smtClean="0">
                          <a:cs typeface="B Nazanin" panose="00000400000000000000" pitchFamily="2" charset="-78"/>
                        </a:rPr>
                        <a:t>تعداد فریم بر ثانیه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30</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پخش زنده</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ندارد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پشتیبانی از استریو</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دارد</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قیمت</a:t>
                      </a:r>
                      <a:endParaRPr lang="en-US" dirty="0">
                        <a:cs typeface="B Nazanin" panose="00000400000000000000" pitchFamily="2" charset="-78"/>
                      </a:endParaRPr>
                    </a:p>
                  </a:txBody>
                  <a:tcPr/>
                </a:tc>
                <a:tc>
                  <a:txBody>
                    <a:bodyPr/>
                    <a:lstStyle/>
                    <a:p>
                      <a:pPr algn="ctr" rtl="1"/>
                      <a:r>
                        <a:rPr lang="fa-IR" dirty="0" smtClean="0">
                          <a:cs typeface="B Nazanin" panose="00000400000000000000" pitchFamily="2" charset="-78"/>
                        </a:rPr>
                        <a:t>3600 </a:t>
                      </a:r>
                      <a:r>
                        <a:rPr lang="fa-IR" baseline="0" dirty="0" smtClean="0">
                          <a:cs typeface="B Nazanin" panose="00000400000000000000" pitchFamily="2" charset="-78"/>
                        </a:rPr>
                        <a:t>دلار </a:t>
                      </a:r>
                      <a:r>
                        <a:rPr lang="fa-IR" dirty="0" smtClean="0">
                          <a:cs typeface="B Nazanin" panose="00000400000000000000" pitchFamily="2" charset="-78"/>
                        </a:rPr>
                        <a:t>امریکا</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وب سایت</a:t>
                      </a:r>
                      <a:endParaRPr lang="en-US" dirty="0">
                        <a:cs typeface="B Nazanin" panose="00000400000000000000" pitchFamily="2" charset="-78"/>
                      </a:endParaRPr>
                    </a:p>
                  </a:txBody>
                  <a:tcPr/>
                </a:tc>
                <a:tc>
                  <a:txBody>
                    <a:bodyPr/>
                    <a:lstStyle/>
                    <a:p>
                      <a:pPr algn="ctr" rtl="1"/>
                      <a:r>
                        <a:rPr lang="en-US" dirty="0" smtClean="0">
                          <a:cs typeface="B Nazanin" panose="00000400000000000000" pitchFamily="2" charset="-78"/>
                        </a:rPr>
                        <a:t>https://www.orah.co/</a:t>
                      </a:r>
                      <a:endParaRPr lang="en-US" dirty="0">
                        <a:cs typeface="B Nazanin" panose="00000400000000000000" pitchFamily="2" charset="-78"/>
                      </a:endParaRPr>
                    </a:p>
                  </a:txBody>
                  <a:tcPr/>
                </a:tc>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8302" y="4183962"/>
            <a:ext cx="2169477" cy="2433000"/>
          </a:xfrm>
          <a:prstGeom prst="rect">
            <a:avLst/>
          </a:prstGeom>
        </p:spPr>
      </p:pic>
    </p:spTree>
    <p:extLst>
      <p:ext uri="{BB962C8B-B14F-4D97-AF65-F5344CB8AC3E}">
        <p14:creationId xmlns:p14="http://schemas.microsoft.com/office/powerpoint/2010/main" val="8336735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docProps/app.xml><?xml version="1.0" encoding="utf-8"?>
<Properties xmlns="http://schemas.openxmlformats.org/officeDocument/2006/extended-properties" xmlns:vt="http://schemas.openxmlformats.org/officeDocument/2006/docPropsVTypes">
  <Template>Ion</Template>
  <TotalTime>4592</TotalTime>
  <Words>21940</Words>
  <Application>Microsoft Office PowerPoint</Application>
  <PresentationFormat>Widescreen</PresentationFormat>
  <Paragraphs>2306</Paragraphs>
  <Slides>457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457</vt:i4>
      </vt:variant>
    </vt:vector>
  </HeadingPairs>
  <TitlesOfParts>
    <vt:vector size="466" baseType="lpstr">
      <vt:lpstr>Arial</vt:lpstr>
      <vt:lpstr>B Nazanin</vt:lpstr>
      <vt:lpstr>B Titr</vt:lpstr>
      <vt:lpstr>Century Gothic</vt:lpstr>
      <vt:lpstr>inherit</vt:lpstr>
      <vt:lpstr>markpro</vt:lpstr>
      <vt:lpstr>Times New Roman</vt:lpstr>
      <vt:lpstr>Wingdings 3</vt:lpstr>
      <vt:lpstr>Ion</vt:lpstr>
      <vt:lpstr>بسم الله الرحمن الرحیم</vt:lpstr>
      <vt:lpstr>فصل اول – مروری بر واقعیت مجازی</vt:lpstr>
      <vt:lpstr>مقدمه</vt:lpstr>
      <vt:lpstr>هدف</vt:lpstr>
      <vt:lpstr>مرور کلی</vt:lpstr>
      <vt:lpstr>Content</vt:lpstr>
      <vt:lpstr>Content</vt:lpstr>
      <vt:lpstr>بازی های VR</vt:lpstr>
      <vt:lpstr>نرم افزارهای VR</vt:lpstr>
      <vt:lpstr>فصل دوم– 360 درجه</vt:lpstr>
      <vt:lpstr>تصاویر و ویدئوها 360</vt:lpstr>
      <vt:lpstr>تفاوت واقعیت مجازی و 360</vt:lpstr>
      <vt:lpstr>اقسام 360 درجه</vt:lpstr>
      <vt:lpstr>PowerPoint Presentation</vt:lpstr>
      <vt:lpstr>انواع ویدئوهای 360 درجه</vt:lpstr>
      <vt:lpstr>Single</vt:lpstr>
      <vt:lpstr>Single180</vt:lpstr>
      <vt:lpstr>Side By Side</vt:lpstr>
      <vt:lpstr>Side By Side 180</vt:lpstr>
      <vt:lpstr>Stacked</vt:lpstr>
      <vt:lpstr>Panorama</vt:lpstr>
      <vt:lpstr> Stack-Panorama</vt:lpstr>
      <vt:lpstr>Facebook 360</vt:lpstr>
      <vt:lpstr>Youtube 360</vt:lpstr>
      <vt:lpstr>Unity Interactive</vt:lpstr>
      <vt:lpstr>PowerPoint Presentation</vt:lpstr>
      <vt:lpstr>انیمیشن</vt:lpstr>
      <vt:lpstr>PowerPoint Presentation</vt:lpstr>
      <vt:lpstr>ویدئو</vt:lpstr>
      <vt:lpstr>PowerPoint Presentation</vt:lpstr>
      <vt:lpstr>مفهوم تصویر 360 درجه</vt:lpstr>
      <vt:lpstr>PowerPoint Presentation</vt:lpstr>
      <vt:lpstr>Equirectangular</vt:lpstr>
      <vt:lpstr>Spehrical Fisheeye </vt:lpstr>
      <vt:lpstr>Dual Fisheye</vt:lpstr>
      <vt:lpstr>فرایند Stitch</vt:lpstr>
      <vt:lpstr>PowerPoint Presentation</vt:lpstr>
      <vt:lpstr>فصل سوم– سخت افزار تولید</vt:lpstr>
      <vt:lpstr>سخت افزار ها</vt:lpstr>
      <vt:lpstr>دوربین</vt:lpstr>
      <vt:lpstr>دوربین های 360 درجه</vt:lpstr>
      <vt:lpstr>انواع دوربین های 360 درجه</vt:lpstr>
      <vt:lpstr>Module</vt:lpstr>
      <vt:lpstr>Giroptic iO</vt:lpstr>
      <vt:lpstr>Giroptic iO</vt:lpstr>
      <vt:lpstr>مشخصات</vt:lpstr>
      <vt:lpstr>MOTO 360</vt:lpstr>
      <vt:lpstr>Moto 360</vt:lpstr>
      <vt:lpstr>مشخصات</vt:lpstr>
      <vt:lpstr>Insta Nano</vt:lpstr>
      <vt:lpstr>Insta nano</vt:lpstr>
      <vt:lpstr>مشخصات</vt:lpstr>
      <vt:lpstr>JAUNT Spare Camera Module</vt:lpstr>
      <vt:lpstr>QBIC </vt:lpstr>
      <vt:lpstr>QBIC </vt:lpstr>
      <vt:lpstr>مشخصات</vt:lpstr>
      <vt:lpstr>WebCam</vt:lpstr>
      <vt:lpstr>Artemis VR Webcam</vt:lpstr>
      <vt:lpstr>Artemis VR Webcam</vt:lpstr>
      <vt:lpstr>مشخصات</vt:lpstr>
      <vt:lpstr>Hermes VR Webcam</vt:lpstr>
      <vt:lpstr>Hermes VR Webcam</vt:lpstr>
      <vt:lpstr>مشخصات</vt:lpstr>
      <vt:lpstr>Briskeye</vt:lpstr>
      <vt:lpstr>Briskeye</vt:lpstr>
      <vt:lpstr>مشخصات</vt:lpstr>
      <vt:lpstr>Action Camera</vt:lpstr>
      <vt:lpstr>Falcon</vt:lpstr>
      <vt:lpstr>Falcon</vt:lpstr>
      <vt:lpstr>مشخصات</vt:lpstr>
      <vt:lpstr>GoPro Fusion  </vt:lpstr>
      <vt:lpstr> Gopro Fusion</vt:lpstr>
      <vt:lpstr>مشخصات</vt:lpstr>
      <vt:lpstr>MI Panoramic</vt:lpstr>
      <vt:lpstr>MI Panoramic</vt:lpstr>
      <vt:lpstr>مشخصات</vt:lpstr>
      <vt:lpstr>Beast</vt:lpstr>
      <vt:lpstr>Beast</vt:lpstr>
      <vt:lpstr>مشخصات</vt:lpstr>
      <vt:lpstr>SP360</vt:lpstr>
      <vt:lpstr>SP360</vt:lpstr>
      <vt:lpstr>Vuze</vt:lpstr>
      <vt:lpstr>Vuze</vt:lpstr>
      <vt:lpstr>مشخصات</vt:lpstr>
      <vt:lpstr>Nikon KeyMission 360</vt:lpstr>
      <vt:lpstr>Nikon KeyMission 360</vt:lpstr>
      <vt:lpstr>مشخصات</vt:lpstr>
      <vt:lpstr>360fly 4K</vt:lpstr>
      <vt:lpstr>360fly 4K</vt:lpstr>
      <vt:lpstr>مشخصات</vt:lpstr>
      <vt:lpstr>Garmin VIRB 360  </vt:lpstr>
      <vt:lpstr>Garmin VIRB 360</vt:lpstr>
      <vt:lpstr>مشخصات</vt:lpstr>
      <vt:lpstr>LucidCam  </vt:lpstr>
      <vt:lpstr>LucidCam</vt:lpstr>
      <vt:lpstr>مشخصات</vt:lpstr>
      <vt:lpstr>Orah 4i</vt:lpstr>
      <vt:lpstr>Orah 4i</vt:lpstr>
      <vt:lpstr>مشخصات</vt:lpstr>
      <vt:lpstr>Kandao Obsidian</vt:lpstr>
      <vt:lpstr>Kandao Obsidian </vt:lpstr>
      <vt:lpstr>مشخصات</vt:lpstr>
      <vt:lpstr>GoXtreme</vt:lpstr>
      <vt:lpstr>GoXtreme</vt:lpstr>
      <vt:lpstr>مشخصات</vt:lpstr>
      <vt:lpstr>Kodak SP360‌ </vt:lpstr>
      <vt:lpstr>Kodak SP360‌ </vt:lpstr>
      <vt:lpstr>مشخصات</vt:lpstr>
      <vt:lpstr>Lytro Immerge</vt:lpstr>
      <vt:lpstr>Lytro Immerge</vt:lpstr>
      <vt:lpstr>مشخصات</vt:lpstr>
      <vt:lpstr>Detu F4</vt:lpstr>
      <vt:lpstr>Detu F4</vt:lpstr>
      <vt:lpstr>مشخصات</vt:lpstr>
      <vt:lpstr>NakedEye</vt:lpstr>
      <vt:lpstr>NakedEye</vt:lpstr>
      <vt:lpstr>مشخصات</vt:lpstr>
      <vt:lpstr>Sphericam 2 </vt:lpstr>
      <vt:lpstr>Sphericam 2 </vt:lpstr>
      <vt:lpstr>مشخصات</vt:lpstr>
      <vt:lpstr>Z Cam S1</vt:lpstr>
      <vt:lpstr>Z Cam S1 </vt:lpstr>
      <vt:lpstr>مشخصات</vt:lpstr>
      <vt:lpstr>Ricoh Theta  </vt:lpstr>
      <vt:lpstr>Theta</vt:lpstr>
      <vt:lpstr>مشخصات</vt:lpstr>
      <vt:lpstr>LG 360 CAM </vt:lpstr>
      <vt:lpstr>LG 360 CAM </vt:lpstr>
      <vt:lpstr>مشخصات</vt:lpstr>
      <vt:lpstr>Insta360 One  </vt:lpstr>
      <vt:lpstr>Insta360 One  </vt:lpstr>
      <vt:lpstr>مشخصات</vt:lpstr>
      <vt:lpstr>NeuTab Panora</vt:lpstr>
      <vt:lpstr>NeuTab Panora</vt:lpstr>
      <vt:lpstr>Blurfix</vt:lpstr>
      <vt:lpstr>Blurfix</vt:lpstr>
      <vt:lpstr>Samsung Gear 360 (2017)  </vt:lpstr>
      <vt:lpstr>Gear 360</vt:lpstr>
      <vt:lpstr>مشخصات</vt:lpstr>
      <vt:lpstr>Eyesir 4K</vt:lpstr>
      <vt:lpstr>Eyesir 4K  </vt:lpstr>
      <vt:lpstr>مشخصات</vt:lpstr>
      <vt:lpstr>Allie Cam</vt:lpstr>
      <vt:lpstr>AllieCam  </vt:lpstr>
      <vt:lpstr>مشخصات</vt:lpstr>
      <vt:lpstr>BublCam</vt:lpstr>
      <vt:lpstr>BublCam   </vt:lpstr>
      <vt:lpstr>مشخصات</vt:lpstr>
      <vt:lpstr>Yi 360</vt:lpstr>
      <vt:lpstr>Yi 360    </vt:lpstr>
      <vt:lpstr>مشخصات</vt:lpstr>
      <vt:lpstr>Veye 360 </vt:lpstr>
      <vt:lpstr>Veye 360    </vt:lpstr>
      <vt:lpstr>مشخصات</vt:lpstr>
      <vt:lpstr>Nico 360</vt:lpstr>
      <vt:lpstr>Nico 360    </vt:lpstr>
      <vt:lpstr>مشخصات</vt:lpstr>
      <vt:lpstr>Luna Camera</vt:lpstr>
      <vt:lpstr>Luna Camera   </vt:lpstr>
      <vt:lpstr>مشخصات</vt:lpstr>
      <vt:lpstr>Giroptic 360</vt:lpstr>
      <vt:lpstr>Girpotic 360   </vt:lpstr>
      <vt:lpstr>مشخصات</vt:lpstr>
      <vt:lpstr>Profession Cam</vt:lpstr>
      <vt:lpstr>OZO</vt:lpstr>
      <vt:lpstr>OZO</vt:lpstr>
      <vt:lpstr>مشخصات</vt:lpstr>
      <vt:lpstr>PowerPoint Presentation</vt:lpstr>
      <vt:lpstr>نرم افزار Remote</vt:lpstr>
      <vt:lpstr>نرم افزار سازنده</vt:lpstr>
      <vt:lpstr>نرم افزار بازبینی</vt:lpstr>
      <vt:lpstr>مشخصات ظاهری</vt:lpstr>
      <vt:lpstr>LivePlanet Camera </vt:lpstr>
      <vt:lpstr>LivePlanet Camera </vt:lpstr>
      <vt:lpstr>مشخصات</vt:lpstr>
      <vt:lpstr>جزئیات فنی LivePlanet</vt:lpstr>
      <vt:lpstr>جزئیات فنی LivePlanet</vt:lpstr>
      <vt:lpstr>جزئیات فنی LivePlanet</vt:lpstr>
      <vt:lpstr>سایر ویژگی هایLivePlanet</vt:lpstr>
      <vt:lpstr>GoPro Omni</vt:lpstr>
      <vt:lpstr>OMNI</vt:lpstr>
      <vt:lpstr>مشخصات</vt:lpstr>
      <vt:lpstr>PowerPoint Presentation</vt:lpstr>
      <vt:lpstr>GoPro Odyssey</vt:lpstr>
      <vt:lpstr>GoPro Odyssey </vt:lpstr>
      <vt:lpstr>مشخصات</vt:lpstr>
      <vt:lpstr>Google JUMP Halo</vt:lpstr>
      <vt:lpstr>360Round </vt:lpstr>
      <vt:lpstr>360Round </vt:lpstr>
      <vt:lpstr>جزئیات فنی 360Round </vt:lpstr>
      <vt:lpstr>مشخصات</vt:lpstr>
      <vt:lpstr>Insta360 Pro</vt:lpstr>
      <vt:lpstr>Insta360 Pro</vt:lpstr>
      <vt:lpstr>مشخصات</vt:lpstr>
      <vt:lpstr>جزئیات فنی Insta Pro</vt:lpstr>
      <vt:lpstr>Facebook Surround360</vt:lpstr>
      <vt:lpstr>Facebook Surround360</vt:lpstr>
      <vt:lpstr>مشخصات</vt:lpstr>
      <vt:lpstr>جزئیات فنی Facebook Surround360</vt:lpstr>
      <vt:lpstr>Jaunt One</vt:lpstr>
      <vt:lpstr>Jaunt One</vt:lpstr>
      <vt:lpstr>مشخصات</vt:lpstr>
      <vt:lpstr>جزئیات فنی Jaunt One</vt:lpstr>
      <vt:lpstr>Headcase Cinema Quality VR 360</vt:lpstr>
      <vt:lpstr>Headcase Cinema Quality VR 360</vt:lpstr>
      <vt:lpstr>مشخصات</vt:lpstr>
      <vt:lpstr>جزئیات فنی Headcase</vt:lpstr>
      <vt:lpstr>Sonicam</vt:lpstr>
      <vt:lpstr>Sonicam</vt:lpstr>
      <vt:lpstr>مشخصات</vt:lpstr>
      <vt:lpstr>جزئیات فنی Sonicam</vt:lpstr>
      <vt:lpstr>تحلیل Action Cam</vt:lpstr>
      <vt:lpstr>بهترین در کل عناوین  - Gear360</vt:lpstr>
      <vt:lpstr>ساده ترین محصول برای مبتدیان - Blurfix 360</vt:lpstr>
      <vt:lpstr>بهترین دوربین نظارتی  - SamHity IP</vt:lpstr>
      <vt:lpstr>بیشترین طول عمر – Fly 360</vt:lpstr>
      <vt:lpstr>مناسب ترین قیمت - Zision</vt:lpstr>
      <vt:lpstr>تحلیل Professional Cam</vt:lpstr>
      <vt:lpstr>PowerPoint Presentation</vt:lpstr>
      <vt:lpstr>لوازم جانبی 360 درجه</vt:lpstr>
      <vt:lpstr>Double Robotics Universal 360 Camera Mount for Double 2 Telepresence Robot</vt:lpstr>
      <vt:lpstr>JAUNT Starter Kit</vt:lpstr>
      <vt:lpstr>برق ، منبع تغذیه، باتری، اتصالات دیتا</vt:lpstr>
      <vt:lpstr>باتری رسمی</vt:lpstr>
      <vt:lpstr>Kodak SP360 4K Action Camera Battery</vt:lpstr>
      <vt:lpstr>GIROPTIC 360cam Lithium-Ion Battery</vt:lpstr>
      <vt:lpstr>Garmin Rechargeable Battery for VIRB 360</vt:lpstr>
      <vt:lpstr>Power2000 Replacement Battery for Samsung Gear 360 VR Cam </vt:lpstr>
      <vt:lpstr>PowerPoint Presentation</vt:lpstr>
      <vt:lpstr>شارژر رسمی</vt:lpstr>
      <vt:lpstr>360fly Magnetic Power Cradle for 360fly 4K </vt:lpstr>
      <vt:lpstr>PowerPoint Presentation</vt:lpstr>
      <vt:lpstr>PowerPoint Presentation</vt:lpstr>
      <vt:lpstr>Core SWX VR Hub with Car Lighter Plug</vt:lpstr>
      <vt:lpstr>IndiPRO Tools Regulation Power Cable for GoPro Omni (10')</vt:lpstr>
      <vt:lpstr>IndiPRO Tools V-Mount Battery Plate for GoPro Omni</vt:lpstr>
      <vt:lpstr>IndiPRO Tools Regulation Power Cable for GoPro Omni (10') </vt:lpstr>
      <vt:lpstr>Core SWX VR Hub with D-Tap</vt:lpstr>
      <vt:lpstr>PowerPoint Presentation</vt:lpstr>
      <vt:lpstr>Core SWX VR Hub with XLR</vt:lpstr>
      <vt:lpstr>Core SWX VR Hub with XLR &amp; AC Plug</vt:lpstr>
      <vt:lpstr>PowerPoint Presentation</vt:lpstr>
      <vt:lpstr>Core SWX Regulation Power Cable for GoPro Omni</vt:lpstr>
      <vt:lpstr>GIROPTIC 360cam PoE Ethernet Adapter Base</vt:lpstr>
      <vt:lpstr>VSN Mobil V.360 Desktop Docking Station </vt:lpstr>
      <vt:lpstr>Garmin Powered Tripod Mount for VIRB 360</vt:lpstr>
      <vt:lpstr>گیره، سه پایه، نگهدارنده</vt:lpstr>
      <vt:lpstr>پایه ، سه پایه</vt:lpstr>
      <vt:lpstr>Garmin Powered Marine Mount for VIRB 360 </vt:lpstr>
      <vt:lpstr>Impact VR Compatible Stand Kit</vt:lpstr>
      <vt:lpstr>Freedom360 F360 Basic Ball Tripod</vt:lpstr>
      <vt:lpstr>Manfrotto Virtual Reality Aluminum Base with Half Ball Leveler</vt:lpstr>
      <vt:lpstr>Manfrotto Virtual Reality Carbon Fiber 3-Section Tripod</vt:lpstr>
      <vt:lpstr>Garmin Tripod/Handgrip for VIRB 360</vt:lpstr>
      <vt:lpstr>Manfrotto Virtual Reality Aluminum Base</vt:lpstr>
      <vt:lpstr>Manfrotto Virtual Reality Kit with Aluminum Mini Tripod and Extension Boom</vt:lpstr>
      <vt:lpstr>Matthews VRig S75 Spherical Camera Kit</vt:lpstr>
      <vt:lpstr>استیک و مونوپاد</vt:lpstr>
      <vt:lpstr>PowerPoint Presentation</vt:lpstr>
      <vt:lpstr>PowerPoint Presentation</vt:lpstr>
      <vt:lpstr>Manfrotto Carbon Fiber Boom Pole for VR Camera (Large)</vt:lpstr>
      <vt:lpstr>360RIZE 3/8"-16 Mount/Stand for 360° Plug-n-Play Holders </vt:lpstr>
      <vt:lpstr>Ricoh THETA V Selfie Stick</vt:lpstr>
      <vt:lpstr>GIROPTIC Monopod</vt:lpstr>
      <vt:lpstr>360fly POV Pole </vt:lpstr>
      <vt:lpstr>Panono Adapter</vt:lpstr>
      <vt:lpstr>360fly Rugged Handlebar Mount (1/4"-20)</vt:lpstr>
      <vt:lpstr>Manfrotto Carbon Fiber Boom Pole for VR Camera (Small)</vt:lpstr>
      <vt:lpstr>گیره و نگهدارنده (Holder)</vt:lpstr>
      <vt:lpstr>Freedom360 Stackable Weights (3-Pack)</vt:lpstr>
      <vt:lpstr>Freedom360 5X Adapter for F360 Mount</vt:lpstr>
      <vt:lpstr>360fly Handlebar Mount for 360fly 4K Camera</vt:lpstr>
      <vt:lpstr>360fly Vented Helmet Mount for 360fly 4K Camera</vt:lpstr>
      <vt:lpstr>Insta360 Android Adapter for ONE Action Camera (USB Type-C)</vt:lpstr>
      <vt:lpstr>Garmin Replacement Cradles for VIRB 360</vt:lpstr>
      <vt:lpstr>GoPro Adhesive Mounts for Fusion</vt:lpstr>
      <vt:lpstr>Matthews Auger Spike 8" Drill Type Lawn Spike with 3/8" Screw </vt:lpstr>
      <vt:lpstr>VSN Mobil V.360° Aluminum Tripod Mount with Thumbscrew (Red) </vt:lpstr>
      <vt:lpstr>VSN Mobil V.360° Aluminum Bike/ATV Mount (Red)</vt:lpstr>
      <vt:lpstr>Freedom360 Pole Safety Kit </vt:lpstr>
      <vt:lpstr>VSN Mobil V.360° Aluminum Bike/ATV Mount</vt:lpstr>
      <vt:lpstr>360fly Tripod Adapter for 360fly HD Camera</vt:lpstr>
      <vt:lpstr>Rig</vt:lpstr>
      <vt:lpstr>Kodak Standard Housing for PIXPRO SP360 4K</vt:lpstr>
      <vt:lpstr>360RIZE Bullet360 Holder Assembly for GoPro HERO4/3 Cameras</vt:lpstr>
      <vt:lpstr>360RIZE Pro10 Center Core for 10-Camera 360 Plug-n-Play Video Rig</vt:lpstr>
      <vt:lpstr>360RIZE Pro6L Center Core</vt:lpstr>
      <vt:lpstr>گیم بال و لرزشگیر</vt:lpstr>
      <vt:lpstr>Mooovr Mooovrig Damper</vt:lpstr>
      <vt:lpstr>Moza Guru360 Handheld Gimbal Stabilizer for 360° Cameras </vt:lpstr>
      <vt:lpstr>PowerPoint Presentation</vt:lpstr>
      <vt:lpstr>PowerPoint Presentation</vt:lpstr>
      <vt:lpstr>Manfrotto Virtual Reality Pump Cup with Spigot Adapter</vt:lpstr>
      <vt:lpstr>کیف و محافظ</vt:lpstr>
      <vt:lpstr>PowerPoint Presentation</vt:lpstr>
      <vt:lpstr>360fly Camera Pouch for 360fly HD &amp; 4K </vt:lpstr>
      <vt:lpstr>VSN Mobil V.360° Port Access Cover</vt:lpstr>
      <vt:lpstr>VSN Mobil V.360° Carry Case</vt:lpstr>
      <vt:lpstr>Freedom360 Lens Caps for GoPro HERO4/3+/3 (Set of 7)</vt:lpstr>
      <vt:lpstr>VSN Mobil V.360° Tether Mount Pack</vt:lpstr>
      <vt:lpstr>Ricoh TH-2 Theta Hard Case</vt:lpstr>
      <vt:lpstr>Ricoh TW-1 Underwater Housing for Theta V, S, or SC B&amp;H </vt:lpstr>
      <vt:lpstr>Insta360 Waterproof Case for ONE Action Camera</vt:lpstr>
      <vt:lpstr>360fly Dive Housing for 360fly HD &amp; 4K Cameras</vt:lpstr>
      <vt:lpstr>Vuze Protective Cover</vt:lpstr>
      <vt:lpstr>Insta360 Aluminum Mount Base for Nano Camera</vt:lpstr>
      <vt:lpstr>GoPro Side Door for Fusion</vt:lpstr>
      <vt:lpstr>360RIZE 360 Plug-n-Play Basic Holder for GoPro HERO4/3 Cameras</vt:lpstr>
      <vt:lpstr>360Precision LTD Facebook 360Surround Camera Case </vt:lpstr>
      <vt:lpstr>لنز و فیلتر</vt:lpstr>
      <vt:lpstr>Entaniya Red Mount for HAL250 for Red Cameras</vt:lpstr>
      <vt:lpstr>Garmin Lens Replacement Kit for VIRB 360 </vt:lpstr>
      <vt:lpstr>Freedom360 ND8 Filter for  GoPro HERO4/3+/3</vt:lpstr>
      <vt:lpstr>Entaniya 220° Fisheye Lens for Ribcage Modified GoPro </vt:lpstr>
      <vt:lpstr>Entaniya 250° Fisheye Lens for Ribcage Modified GoPro</vt:lpstr>
      <vt:lpstr>Entaniya E-Mount Adapter for Hal 250° Extreme-Fisheye Lens</vt:lpstr>
      <vt:lpstr>Entaniya MFT-Mount Adapter for Hal 250° Extreme-Fisheye Lens B&amp;H </vt:lpstr>
      <vt:lpstr>Entaniya C-Mount Adapter for Hal 250° Extreme-Fisheye Lens </vt:lpstr>
      <vt:lpstr>Entaniya MFT-Mount 2 for HAL 250 Fisheye Lens with 4.3mm Rear Group Lens </vt:lpstr>
      <vt:lpstr>Entaniya EF-Mount for HAL 250 Fisheye Lens with 4.3mm Rear Group Lens</vt:lpstr>
      <vt:lpstr>Entaniya Sony E-Mount 2 for HAL 250 Fisheye Lens with 4.3mm Rear Group Lens</vt:lpstr>
      <vt:lpstr>Entaniya Front Group Element of Hal 250° Extreme-Fisheye Lens</vt:lpstr>
      <vt:lpstr>Entaniya 4.3mm Rear Group Kit for Fisheye HAL 250 Lens</vt:lpstr>
      <vt:lpstr>Entaniya 3.0mm Rear Group Kit for Fisheye HAL 250 Lens</vt:lpstr>
      <vt:lpstr>Entaniya 3.6mm Rear Group Kit for Fisheye HAL 250 Lens</vt:lpstr>
      <vt:lpstr>Back-Bone Gear 12" GoPro HERO4 Image Sensor Ribbon Extension</vt:lpstr>
      <vt:lpstr>Back-Bone Gear Modulus Sensor Housing</vt:lpstr>
      <vt:lpstr>سخت افزارصدا</vt:lpstr>
      <vt:lpstr>Ricoh TA-1 3D Microphone for THETA V 360 Camera </vt:lpstr>
      <vt:lpstr>CINEGEARS 16-Channel Binaural VR Audio Capture System</vt:lpstr>
      <vt:lpstr>Sennheiser AMBEO VR Mic</vt:lpstr>
      <vt:lpstr>8ball Omni-binaural Microphone</vt:lpstr>
      <vt:lpstr>فصل چهارم– سخت افزار نمایش</vt:lpstr>
      <vt:lpstr>سخت افزار عرضه</vt:lpstr>
      <vt:lpstr>HMD</vt:lpstr>
      <vt:lpstr>Head-mounted display</vt:lpstr>
      <vt:lpstr>هدست های دارای نمایشگر</vt:lpstr>
      <vt:lpstr>Oculus Rift</vt:lpstr>
      <vt:lpstr>Oculus Rift</vt:lpstr>
      <vt:lpstr>HTC Vive</vt:lpstr>
      <vt:lpstr>HTC Vive</vt:lpstr>
      <vt:lpstr>PSVR</vt:lpstr>
      <vt:lpstr>PSVR</vt:lpstr>
      <vt:lpstr>Odyssey</vt:lpstr>
      <vt:lpstr>Odyssey</vt:lpstr>
      <vt:lpstr>LG Ultra Gear</vt:lpstr>
      <vt:lpstr>PowerPoint Presentation</vt:lpstr>
      <vt:lpstr>Star VR</vt:lpstr>
      <vt:lpstr>Star VR</vt:lpstr>
      <vt:lpstr>هدست های بدون نمایشگر(شاخص ترین عناوین)</vt:lpstr>
      <vt:lpstr>Gear VR</vt:lpstr>
      <vt:lpstr>Gear VR</vt:lpstr>
      <vt:lpstr>Carl Zesiss</vt:lpstr>
      <vt:lpstr>Carl Zesiss</vt:lpstr>
      <vt:lpstr>AirVR</vt:lpstr>
      <vt:lpstr>AirVR</vt:lpstr>
      <vt:lpstr>Razer(OSVR)</vt:lpstr>
      <vt:lpstr>Razer(OSVR)</vt:lpstr>
      <vt:lpstr>Razer(OSVR)</vt:lpstr>
      <vt:lpstr>Asus VR</vt:lpstr>
      <vt:lpstr>ZTE</vt:lpstr>
      <vt:lpstr>ZTE</vt:lpstr>
      <vt:lpstr>CINEGEARS V1 Pro VR Player Headse</vt:lpstr>
      <vt:lpstr>Input Devices</vt:lpstr>
      <vt:lpstr>PlayStation Move</vt:lpstr>
      <vt:lpstr>3d Rubber</vt:lpstr>
      <vt:lpstr>Leap Motion</vt:lpstr>
      <vt:lpstr>Leap Motion</vt:lpstr>
      <vt:lpstr>Cyberith Virtualiser</vt:lpstr>
      <vt:lpstr>Birdly</vt:lpstr>
      <vt:lpstr>Taclim</vt:lpstr>
      <vt:lpstr>Leonar3Do</vt:lpstr>
      <vt:lpstr>Feelreal</vt:lpstr>
      <vt:lpstr>فصل چهارم– بسترهای نرم افزاری</vt:lpstr>
      <vt:lpstr>پلتفرم های پخش</vt:lpstr>
      <vt:lpstr>Windows</vt:lpstr>
      <vt:lpstr>Cardboard</vt:lpstr>
      <vt:lpstr>Daydream</vt:lpstr>
      <vt:lpstr>نرم افزار های پخش</vt:lpstr>
      <vt:lpstr>PC</vt:lpstr>
      <vt:lpstr>Kolor Eyes (Gopro VR Player)</vt:lpstr>
      <vt:lpstr>Live View Rift</vt:lpstr>
      <vt:lpstr>Total Cinema 360 Oculus Player</vt:lpstr>
      <vt:lpstr>RiftMax</vt:lpstr>
      <vt:lpstr>LiveViewRift</vt:lpstr>
      <vt:lpstr>Android</vt:lpstr>
      <vt:lpstr>VR Player Pro</vt:lpstr>
      <vt:lpstr>VR Gesture Player</vt:lpstr>
      <vt:lpstr>VRTV Player Free</vt:lpstr>
      <vt:lpstr>AAA VR Cinema App for Android</vt:lpstr>
      <vt:lpstr>Homido 360 VR player</vt:lpstr>
      <vt:lpstr>وب</vt:lpstr>
      <vt:lpstr>PowerPoint Presentation</vt:lpstr>
      <vt:lpstr>PowerPoint Presentation</vt:lpstr>
      <vt:lpstr>Bitmovin</vt:lpstr>
      <vt:lpstr>فصل پنجم - پلتفرم های نرم افزاری )API / SDK(</vt:lpstr>
      <vt:lpstr>aframevr / aframe – java script</vt:lpstr>
      <vt:lpstr>facebook / react-vr – java script</vt:lpstr>
      <vt:lpstr>ValveSoftware / openvr – C++</vt:lpstr>
      <vt:lpstr>googlevr / gvr-android-sdk – C++</vt:lpstr>
      <vt:lpstr>googlevr / gvr-unity-sdk – c#</vt:lpstr>
      <vt:lpstr>thestonefox / VRTK</vt:lpstr>
      <vt:lpstr>LibreVR / Revive – C++</vt:lpstr>
      <vt:lpstr>facebook / Surround360 – C++</vt:lpstr>
      <vt:lpstr>borismus / webvr-boilerplate - javascript </vt:lpstr>
      <vt:lpstr>googlevr / vrview - javascript</vt:lpstr>
      <vt:lpstr>TomorrowTodayLabs / NewtonVR - javascript</vt:lpstr>
      <vt:lpstr>brianpeiris / RiftSketch - javascript</vt:lpstr>
      <vt:lpstr>hawksley / eleVR-Web-Player – javascript</vt:lpstr>
      <vt:lpstr>Unity-Technologies / EditorVR – C#</vt:lpstr>
      <vt:lpstr>Samsung / GearVRf – C++</vt:lpstr>
      <vt:lpstr>فصل ششم - شرکت های عامل</vt:lpstr>
      <vt:lpstr>سینما</vt:lpstr>
      <vt:lpstr>https://thevrcinema.com/</vt:lpstr>
      <vt:lpstr>https://www.jauntvr.com</vt:lpstr>
      <vt:lpstr>روانشناسی پزشکی و</vt:lpstr>
      <vt:lpstr>https://guidedmeditationvr.com/</vt:lpstr>
      <vt:lpstr>DeepStream VR </vt:lpstr>
      <vt:lpstr>https://msurgery.ie/vr</vt:lpstr>
      <vt:lpstr>http://ossovr.com/</vt:lpstr>
      <vt:lpstr>https://firsthand.com/</vt:lpstr>
      <vt:lpstr>http://clevr.net/</vt:lpstr>
      <vt:lpstr>Oxford Virtual Reality (VR) for Mental Health</vt:lpstr>
      <vt:lpstr>استخدام و خدمات اداری</vt:lpstr>
      <vt:lpstr>http://www.genesisvr.com/</vt:lpstr>
      <vt:lpstr>طراحی محصول</vt:lpstr>
      <vt:lpstr>http://www.worldviz.com/</vt:lpstr>
      <vt:lpstr>https://www.eonreality.com/</vt:lpstr>
      <vt:lpstr>https://www.virtalis.com</vt:lpstr>
      <vt:lpstr>حمل و نقل، زیارت، جهانگردی</vt:lpstr>
      <vt:lpstr>http://framestorevr.com/</vt:lpstr>
      <vt:lpstr>http://relevent.com/</vt:lpstr>
      <vt:lpstr>http://mecca3d.net/</vt:lpstr>
      <vt:lpstr>معماری</vt:lpstr>
      <vt:lpstr>http://truvisionvr.com//</vt:lpstr>
      <vt:lpstr>http://irisvr.com//</vt:lpstr>
      <vt:lpstr>آموزش</vt:lpstr>
      <vt:lpstr>http://immersivevreducation.com/</vt:lpstr>
      <vt:lpstr>https://unimersiv.com/</vt:lpstr>
      <vt:lpstr>https://www.allvreducation.com/</vt:lpstr>
      <vt:lpstr>http://virtualrealityforeducation.com/</vt:lpstr>
      <vt:lpstr>https://www.cerevrum.com/</vt:lpstr>
      <vt:lpstr>رسانه / برودکست</vt:lpstr>
      <vt:lpstr>http://livelikevr.com/</vt:lpstr>
      <vt:lpstr>http://OmniVizrt.com</vt:lpstr>
      <vt:lpstr>https://www.nextvr.com/</vt:lpstr>
      <vt:lpstr>فروش و بازاریابی</vt:lpstr>
      <vt:lpstr>www.obsessvr.com/</vt:lpstr>
      <vt:lpstr>http://www.10xarmy.com/</vt:lpstr>
      <vt:lpstr>شبکه های اجتماعی</vt:lpstr>
      <vt:lpstr>توئیتر</vt:lpstr>
      <vt:lpstr>یوتیوب</vt:lpstr>
      <vt:lpstr>Alt Space</vt:lpstr>
      <vt:lpstr>Spaces</vt:lpstr>
      <vt:lpstr>PowerPoint Presentation</vt:lpstr>
      <vt:lpstr>PowerPoint Presentation</vt:lpstr>
      <vt:lpstr>چالش ها</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Mehrdad</dc:creator>
  <cp:lastModifiedBy>مهرداد رشیدیان</cp:lastModifiedBy>
  <cp:revision>451</cp:revision>
  <dcterms:created xsi:type="dcterms:W3CDTF">2017-11-02T20:43:41Z</dcterms:created>
  <dcterms:modified xsi:type="dcterms:W3CDTF">2018-04-29T18:40:00Z</dcterms:modified>
</cp:coreProperties>
</file>